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65" r:id="rId5"/>
    <p:sldId id="266" r:id="rId6"/>
    <p:sldId id="280" r:id="rId7"/>
    <p:sldId id="274" r:id="rId8"/>
    <p:sldId id="273" r:id="rId9"/>
    <p:sldId id="271" r:id="rId10"/>
    <p:sldId id="272" r:id="rId11"/>
    <p:sldId id="269" r:id="rId12"/>
    <p:sldId id="267" r:id="rId13"/>
    <p:sldId id="270" r:id="rId14"/>
    <p:sldId id="276" r:id="rId15"/>
    <p:sldId id="277" r:id="rId16"/>
    <p:sldId id="278"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717" autoAdjust="0"/>
  </p:normalViewPr>
  <p:slideViewPr>
    <p:cSldViewPr snapToGrid="0">
      <p:cViewPr>
        <p:scale>
          <a:sx n="71" d="100"/>
          <a:sy n="71" d="100"/>
        </p:scale>
        <p:origin x="-1242" y="-864"/>
      </p:cViewPr>
      <p:guideLst>
        <p:guide orient="horz" pos="2160"/>
        <p:guide pos="3840"/>
      </p:guideLst>
    </p:cSldViewPr>
  </p:slideViewPr>
  <p:outlineViewPr>
    <p:cViewPr>
      <p:scale>
        <a:sx n="33" d="100"/>
        <a:sy n="33" d="100"/>
      </p:scale>
      <p:origin x="0" y="12762"/>
    </p:cViewPr>
  </p:outlineViewPr>
  <p:notesTextViewPr>
    <p:cViewPr>
      <p:scale>
        <a:sx n="1" d="1"/>
        <a:sy n="1" d="1"/>
      </p:scale>
      <p:origin x="0" y="0"/>
    </p:cViewPr>
  </p:notesTextViewPr>
  <p:notesViewPr>
    <p:cSldViewPr snapToGrid="0">
      <p:cViewPr varScale="1">
        <p:scale>
          <a:sx n="83" d="100"/>
          <a:sy n="83" d="100"/>
        </p:scale>
        <p:origin x="119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ru-RU" smtClean="0"/>
              <a:pPr/>
              <a:t>22.05.2017</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lang="ru-RU" smtClean="0"/>
              <a:pPr/>
              <a:t>‹#›</a:t>
            </a:fld>
            <a:endParaRPr lang="ru-RU"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ru-RU" smtClean="0"/>
              <a:pPr/>
              <a:t>22.05.2017</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lang="ru-RU" smtClean="0"/>
              <a:pPr/>
              <a:t>‹#›</a:t>
            </a:fld>
            <a:endParaRPr lang="ru-RU"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51" y="0"/>
            <a:ext cx="12188699" cy="4799300"/>
          </a:xfrm>
          <a:prstGeom prst="rect">
            <a:avLst/>
          </a:prstGeom>
        </p:spPr>
      </p:pic>
      <p:sp>
        <p:nvSpPr>
          <p:cNvPr id="4" name="Прямоугольник 3"/>
          <p:cNvSpPr/>
          <p:nvPr/>
        </p:nvSpPr>
        <p:spPr bwMode="ltGray">
          <a:xfrm>
            <a:off x="-2" y="4754880"/>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dirty="0">
              <a:ln>
                <a:noFill/>
              </a:ln>
              <a:solidFill>
                <a:prstClr val="white"/>
              </a:solidFill>
              <a:effectLst/>
              <a:uLnTx/>
              <a:uFillTx/>
              <a:latin typeface="Euphemia"/>
              <a:ea typeface="+mn-ea"/>
              <a:cs typeface="+mn-cs"/>
            </a:endParaRPr>
          </a:p>
        </p:txBody>
      </p:sp>
      <p:sp>
        <p:nvSpPr>
          <p:cNvPr id="6" name="Прямоугольник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2" name="Заголовок 1"/>
          <p:cNvSpPr>
            <a:spLocks noGrp="1"/>
          </p:cNvSpPr>
          <p:nvPr>
            <p:ph type="ctrTitle"/>
          </p:nvPr>
        </p:nvSpPr>
        <p:spPr>
          <a:xfrm>
            <a:off x="1523999" y="4800600"/>
            <a:ext cx="9144002" cy="1143000"/>
          </a:xfrm>
        </p:spPr>
        <p:txBody>
          <a:bodyPr anchor="b">
            <a:normAutofit/>
          </a:bodyPr>
          <a:lstStyle>
            <a:lvl1pPr algn="ctr">
              <a:defRPr sz="4800">
                <a:solidFill>
                  <a:schemeClr val="bg1"/>
                </a:solidFill>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1522413" y="5943600"/>
            <a:ext cx="9144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ru-RU"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Альтернативное содержание с подписью">
    <p:spTree>
      <p:nvGrpSpPr>
        <p:cNvPr id="1" name=""/>
        <p:cNvGrpSpPr/>
        <p:nvPr/>
      </p:nvGrpSpPr>
      <p:grpSpPr>
        <a:xfrm>
          <a:off x="0" y="0"/>
          <a:ext cx="0" cy="0"/>
          <a:chOff x="0" y="0"/>
          <a:chExt cx="0" cy="0"/>
        </a:xfrm>
      </p:grpSpPr>
      <p:sp>
        <p:nvSpPr>
          <p:cNvPr id="8" name="Прямоугольник 7"/>
          <p:cNvSpPr/>
          <p:nvPr/>
        </p:nvSpPr>
        <p:spPr bwMode="ltGray">
          <a:xfrm>
            <a:off x="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dirty="0">
              <a:ln>
                <a:noFill/>
              </a:ln>
              <a:solidFill>
                <a:prstClr val="white"/>
              </a:solidFill>
              <a:effectLst/>
              <a:uLnTx/>
              <a:uFillTx/>
              <a:latin typeface="Euphemia"/>
              <a:ea typeface="+mn-ea"/>
              <a:cs typeface="+mn-cs"/>
            </a:endParaRPr>
          </a:p>
        </p:txBody>
      </p:sp>
      <p:sp>
        <p:nvSpPr>
          <p:cNvPr id="2" name="Заголовок 1"/>
          <p:cNvSpPr>
            <a:spLocks noGrp="1"/>
          </p:cNvSpPr>
          <p:nvPr>
            <p:ph type="title"/>
          </p:nvPr>
        </p:nvSpPr>
        <p:spPr>
          <a:xfrm>
            <a:off x="760412" y="2362200"/>
            <a:ext cx="3200400" cy="1990725"/>
          </a:xfrm>
        </p:spPr>
        <p:txBody>
          <a:bodyPr anchor="b">
            <a:normAutofit/>
          </a:bodyPr>
          <a:lstStyle>
            <a:lvl1pPr>
              <a:defRPr sz="3400" b="0">
                <a:solidFill>
                  <a:schemeClr val="bg1"/>
                </a:solidFill>
              </a:defRPr>
            </a:lvl1pPr>
          </a:lstStyle>
          <a:p>
            <a:r>
              <a:rPr lang="ru-RU" smtClean="0"/>
              <a:t>Образец заголовка</a:t>
            </a:r>
            <a:endParaRPr lang="ru-RU" dirty="0"/>
          </a:p>
        </p:txBody>
      </p:sp>
      <p:sp>
        <p:nvSpPr>
          <p:cNvPr id="3" name="Объект 2"/>
          <p:cNvSpPr>
            <a:spLocks noGrp="1"/>
          </p:cNvSpPr>
          <p:nvPr>
            <p:ph idx="1"/>
          </p:nvPr>
        </p:nvSpPr>
        <p:spPr>
          <a:xfrm>
            <a:off x="5362892" y="685800"/>
            <a:ext cx="637032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Текст 3"/>
          <p:cNvSpPr>
            <a:spLocks noGrp="1"/>
          </p:cNvSpPr>
          <p:nvPr>
            <p:ph type="body" sz="half" idx="2"/>
          </p:nvPr>
        </p:nvSpPr>
        <p:spPr>
          <a:xfrm>
            <a:off x="760412" y="4367308"/>
            <a:ext cx="32004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tx2"/>
                </a:solidFill>
              </a:defRPr>
            </a:lvl1pPr>
          </a:lstStyle>
          <a:p>
            <a:fld id="{9E583DDF-CA54-461A-A486-592D2374C532}" type="datetimeFigureOut">
              <a:rPr lang="ru-RU" smtClean="0"/>
              <a:pPr/>
              <a:t>22.05.2017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lvl1pPr>
              <a:defRPr>
                <a:solidFill>
                  <a:schemeClr val="tx2"/>
                </a:solidFill>
              </a:defRPr>
            </a:lvl1p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37693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bwMode="ltGray">
          <a:xfrm>
            <a:off x="731520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dirty="0">
              <a:ln>
                <a:noFill/>
              </a:ln>
              <a:solidFill>
                <a:prstClr val="white"/>
              </a:solidFill>
              <a:effectLst/>
              <a:uLnTx/>
              <a:uFillTx/>
              <a:latin typeface="Euphemia"/>
              <a:ea typeface="+mn-ea"/>
              <a:cs typeface="+mn-cs"/>
            </a:endParaRPr>
          </a:p>
        </p:txBody>
      </p:sp>
      <p:sp>
        <p:nvSpPr>
          <p:cNvPr id="2" name="Заголовок 1"/>
          <p:cNvSpPr>
            <a:spLocks noGrp="1"/>
          </p:cNvSpPr>
          <p:nvPr>
            <p:ph type="title"/>
          </p:nvPr>
        </p:nvSpPr>
        <p:spPr>
          <a:xfrm>
            <a:off x="7923214" y="2362200"/>
            <a:ext cx="3200400" cy="1993392"/>
          </a:xfrm>
        </p:spPr>
        <p:txBody>
          <a:bodyPr anchor="b">
            <a:normAutofit/>
          </a:bodyPr>
          <a:lstStyle>
            <a:lvl1pPr>
              <a:defRPr sz="3400" b="0">
                <a:solidFill>
                  <a:schemeClr val="bg1"/>
                </a:solidFill>
              </a:defRPr>
            </a:lvl1pPr>
          </a:lstStyle>
          <a:p>
            <a:r>
              <a:rPr lang="ru-RU" smtClean="0"/>
              <a:t>Образец заголовка</a:t>
            </a:r>
            <a:endParaRPr lang="ru-RU" dirty="0"/>
          </a:p>
        </p:txBody>
      </p:sp>
      <p:sp>
        <p:nvSpPr>
          <p:cNvPr id="3" name="Рисунок 2"/>
          <p:cNvSpPr>
            <a:spLocks noGrp="1"/>
          </p:cNvSpPr>
          <p:nvPr>
            <p:ph type="pic" idx="1"/>
          </p:nvPr>
        </p:nvSpPr>
        <p:spPr>
          <a:xfrm>
            <a:off x="0" y="0"/>
            <a:ext cx="73152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dirty="0"/>
          </a:p>
        </p:txBody>
      </p:sp>
      <p:sp>
        <p:nvSpPr>
          <p:cNvPr id="4" name="Текст 3"/>
          <p:cNvSpPr>
            <a:spLocks noGrp="1"/>
          </p:cNvSpPr>
          <p:nvPr>
            <p:ph type="body" sz="half" idx="2"/>
          </p:nvPr>
        </p:nvSpPr>
        <p:spPr>
          <a:xfrm>
            <a:off x="7923214" y="4355592"/>
            <a:ext cx="32004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583DDF-CA54-461A-A486-592D2374C532}" type="datetimeFigureOut">
              <a:rPr lang="ru-RU" smtClean="0"/>
              <a:pPr/>
              <a:t>22.05.2017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9E583DDF-CA54-461A-A486-592D2374C532}" type="datetimeFigureOut">
              <a:rPr lang="ru-RU" smtClean="0"/>
              <a:pPr/>
              <a:t>22.05.2017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274638"/>
            <a:ext cx="2628900" cy="5897562"/>
          </a:xfrm>
        </p:spPr>
        <p:txBody>
          <a:bodyPr vert="eaVert"/>
          <a:lstStyle/>
          <a:p>
            <a:r>
              <a:rPr lang="ru-RU" smtClean="0"/>
              <a:t>Образец заголовка</a:t>
            </a:r>
            <a:endParaRPr lang="ru-RU" dirty="0"/>
          </a:p>
        </p:txBody>
      </p:sp>
      <p:sp>
        <p:nvSpPr>
          <p:cNvPr id="3" name="Вертикальный текст 2"/>
          <p:cNvSpPr>
            <a:spLocks noGrp="1"/>
          </p:cNvSpPr>
          <p:nvPr>
            <p:ph type="body" orient="vert" idx="1"/>
          </p:nvPr>
        </p:nvSpPr>
        <p:spPr>
          <a:xfrm>
            <a:off x="838200" y="274638"/>
            <a:ext cx="7734300" cy="58975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9E583DDF-CA54-461A-A486-592D2374C532}" type="datetimeFigureOut">
              <a:rPr lang="ru-RU" smtClean="0"/>
              <a:pPr/>
              <a:t>22.05.2017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Объект 2"/>
          <p:cNvSpPr>
            <a:spLocks noGrp="1"/>
          </p:cNvSpPr>
          <p:nvPr>
            <p:ph idx="1"/>
          </p:nvPr>
        </p:nvSpPr>
        <p:spPr/>
        <p:txBody>
          <a:bodyPr/>
          <a:lstStyle>
            <a:lvl6pPr>
              <a:defRPr/>
            </a:lvl6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9E583DDF-CA54-461A-A486-592D2374C532}" type="datetimeFigureOut">
              <a:rPr lang="ru-RU" smtClean="0"/>
              <a:pPr/>
              <a:t>22.05.2017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bwMode="ltGray">
          <a:xfrm>
            <a:off x="0" y="0"/>
            <a:ext cx="12188826"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ru-RU" b="0" i="0" u="none" strike="noStrike" kern="0" cap="none" spc="0" normalizeH="0" baseline="0" dirty="0">
              <a:ln>
                <a:noFill/>
              </a:ln>
              <a:solidFill>
                <a:prstClr val="white"/>
              </a:solidFill>
              <a:effectLst/>
              <a:uLnTx/>
              <a:uFillTx/>
              <a:latin typeface="Euphemia"/>
            </a:endParaRPr>
          </a:p>
        </p:txBody>
      </p:sp>
      <p:sp>
        <p:nvSpPr>
          <p:cNvPr id="8" name="Прямоугольник 7"/>
          <p:cNvSpPr/>
          <p:nvPr/>
        </p:nvSpPr>
        <p:spPr bwMode="white">
          <a:xfrm>
            <a:off x="-1" y="4114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2" name="Заголовок 1"/>
          <p:cNvSpPr>
            <a:spLocks noGrp="1"/>
          </p:cNvSpPr>
          <p:nvPr>
            <p:ph type="title"/>
          </p:nvPr>
        </p:nvSpPr>
        <p:spPr>
          <a:xfrm>
            <a:off x="1524000" y="1143000"/>
            <a:ext cx="9144000" cy="2667000"/>
          </a:xfrm>
        </p:spPr>
        <p:txBody>
          <a:bodyPr anchor="b">
            <a:normAutofit/>
          </a:bodyPr>
          <a:lstStyle>
            <a:lvl1pPr algn="ctr">
              <a:defRPr sz="5200" b="0"/>
            </a:lvl1pPr>
          </a:lstStyle>
          <a:p>
            <a:r>
              <a:rPr lang="ru-RU" smtClean="0"/>
              <a:t>Образец заголовка</a:t>
            </a:r>
            <a:endParaRPr lang="ru-RU" dirty="0"/>
          </a:p>
        </p:txBody>
      </p:sp>
      <p:sp>
        <p:nvSpPr>
          <p:cNvPr id="3" name="Текст 2"/>
          <p:cNvSpPr>
            <a:spLocks noGrp="1"/>
          </p:cNvSpPr>
          <p:nvPr>
            <p:ph type="body" idx="1"/>
          </p:nvPr>
        </p:nvSpPr>
        <p:spPr>
          <a:xfrm>
            <a:off x="1524000" y="3810000"/>
            <a:ext cx="9144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E583DDF-CA54-461A-A486-592D2374C532}" type="datetimeFigureOut">
              <a:rPr lang="ru-RU" smtClean="0"/>
              <a:pPr/>
              <a:t>22.05.2017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альтернативного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0" y="1143000"/>
            <a:ext cx="9144000" cy="2667000"/>
          </a:xfrm>
        </p:spPr>
        <p:txBody>
          <a:bodyPr anchor="b">
            <a:normAutofit/>
          </a:bodyPr>
          <a:lstStyle>
            <a:lvl1pPr algn="ctr">
              <a:defRPr sz="5200" b="0">
                <a:solidFill>
                  <a:schemeClr val="tx1"/>
                </a:solidFill>
              </a:defRPr>
            </a:lvl1pPr>
          </a:lstStyle>
          <a:p>
            <a:r>
              <a:rPr lang="ru-RU" smtClean="0"/>
              <a:t>Образец заголовка</a:t>
            </a:r>
            <a:endParaRPr lang="ru-RU" dirty="0"/>
          </a:p>
        </p:txBody>
      </p:sp>
      <p:sp>
        <p:nvSpPr>
          <p:cNvPr id="3" name="Текст 2"/>
          <p:cNvSpPr>
            <a:spLocks noGrp="1"/>
          </p:cNvSpPr>
          <p:nvPr>
            <p:ph type="body" idx="1"/>
          </p:nvPr>
        </p:nvSpPr>
        <p:spPr>
          <a:xfrm>
            <a:off x="1522413" y="3810000"/>
            <a:ext cx="9144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solidFill>
                  <a:schemeClr val="tx2"/>
                </a:solidFill>
              </a:defRPr>
            </a:lvl1pPr>
          </a:lstStyle>
          <a:p>
            <a:fld id="{9E583DDF-CA54-461A-A486-592D2374C532}" type="datetimeFigureOut">
              <a:rPr lang="ru-RU" smtClean="0"/>
              <a:pPr/>
              <a:t>22.05.2017</a:t>
            </a:fld>
            <a:endParaRPr lang="ru-RU" dirty="0"/>
          </a:p>
        </p:txBody>
      </p:sp>
      <p:sp>
        <p:nvSpPr>
          <p:cNvPr id="5" name="Нижний колонтитул 4"/>
          <p:cNvSpPr>
            <a:spLocks noGrp="1"/>
          </p:cNvSpPr>
          <p:nvPr>
            <p:ph type="ftr" sz="quarter" idx="11"/>
          </p:nvPr>
        </p:nvSpPr>
        <p:spPr/>
        <p:txBody>
          <a:bodyPr/>
          <a:lstStyle>
            <a:lvl1pPr>
              <a:defRPr>
                <a:solidFill>
                  <a:schemeClr val="tx2"/>
                </a:solidFill>
              </a:defRPr>
            </a:lvl1pPr>
          </a:lstStyle>
          <a:p>
            <a:endParaRPr lang="ru-RU" dirty="0"/>
          </a:p>
        </p:txBody>
      </p:sp>
      <p:sp>
        <p:nvSpPr>
          <p:cNvPr id="6" name="Номер слайда 5"/>
          <p:cNvSpPr>
            <a:spLocks noGrp="1"/>
          </p:cNvSpPr>
          <p:nvPr>
            <p:ph type="sldNum" sz="quarter" idx="12"/>
          </p:nvPr>
        </p:nvSpPr>
        <p:spPr/>
        <p:txBody>
          <a:bodyPr/>
          <a:lstStyle>
            <a:lvl1pPr>
              <a:defRPr>
                <a:solidFill>
                  <a:schemeClr val="tx2"/>
                </a:solidFill>
              </a:defRPr>
            </a:lvl1p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Объект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Дата 4"/>
          <p:cNvSpPr>
            <a:spLocks noGrp="1"/>
          </p:cNvSpPr>
          <p:nvPr>
            <p:ph type="dt" sz="half" idx="10"/>
          </p:nvPr>
        </p:nvSpPr>
        <p:spPr/>
        <p:txBody>
          <a:bodyPr/>
          <a:lstStyle/>
          <a:p>
            <a:fld id="{9DD7D43D-6574-4C7B-808D-C6C12215A4D4}" type="datetimeFigureOut">
              <a:rPr lang="ru-RU" smtClean="0"/>
              <a:pPr/>
              <a:t>22.05.2017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A0ECE5F2-81AA-4605-B028-6FBA391056AF}" type="slidenum">
              <a:rPr lang="ru-RU" smtClean="0"/>
              <a:pPr/>
              <a:t>‹#›</a:t>
            </a:fld>
            <a:endParaRPr lang="ru-RU" dirty="0"/>
          </a:p>
        </p:txBody>
      </p:sp>
    </p:spTree>
    <p:extLst>
      <p:ext uri="{BB962C8B-B14F-4D97-AF65-F5344CB8AC3E}">
        <p14:creationId xmlns:p14="http://schemas.microsoft.com/office/powerpoint/2010/main" val="311707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1120" y="466344"/>
            <a:ext cx="9509760" cy="1234440"/>
          </a:xfrm>
        </p:spPr>
        <p:txBody>
          <a:bodyPr/>
          <a:lstStyle/>
          <a:p>
            <a:r>
              <a:rPr lang="ru-RU" smtClean="0"/>
              <a:t>Образец заголовка</a:t>
            </a:r>
            <a:endParaRPr lang="ru-RU" dirty="0"/>
          </a:p>
        </p:txBody>
      </p:sp>
      <p:sp>
        <p:nvSpPr>
          <p:cNvPr id="3" name="Текст 2"/>
          <p:cNvSpPr>
            <a:spLocks noGrp="1"/>
          </p:cNvSpPr>
          <p:nvPr>
            <p:ph type="body" idx="1"/>
          </p:nvPr>
        </p:nvSpPr>
        <p:spPr>
          <a:xfrm>
            <a:off x="134112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6"/>
          <p:cNvSpPr>
            <a:spLocks noGrp="1"/>
          </p:cNvSpPr>
          <p:nvPr>
            <p:ph type="dt" sz="half" idx="10"/>
          </p:nvPr>
        </p:nvSpPr>
        <p:spPr/>
        <p:txBody>
          <a:bodyPr/>
          <a:lstStyle/>
          <a:p>
            <a:fld id="{9E583DDF-CA54-461A-A486-592D2374C532}" type="datetimeFigureOut">
              <a:rPr lang="ru-RU" smtClean="0"/>
              <a:pPr/>
              <a:t>22.05.2017</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Дата 2"/>
          <p:cNvSpPr>
            <a:spLocks noGrp="1"/>
          </p:cNvSpPr>
          <p:nvPr>
            <p:ph type="dt" sz="half" idx="10"/>
          </p:nvPr>
        </p:nvSpPr>
        <p:spPr/>
        <p:txBody>
          <a:bodyPr/>
          <a:lstStyle/>
          <a:p>
            <a:fld id="{9E583DDF-CA54-461A-A486-592D2374C532}" type="datetimeFigureOut">
              <a:rPr lang="ru-RU" smtClean="0"/>
              <a:pPr/>
              <a:t>22.05.2017</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lstStyle>
          <a:p>
            <a:fld id="{9E583DDF-CA54-461A-A486-592D2374C532}" type="datetimeFigureOut">
              <a:rPr lang="ru-RU" smtClean="0"/>
              <a:pPr/>
              <a:t>22.05.2017</a:t>
            </a:fld>
            <a:endParaRPr lang="ru-RU" dirty="0"/>
          </a:p>
        </p:txBody>
      </p:sp>
      <p:sp>
        <p:nvSpPr>
          <p:cNvPr id="3" name="Нижний колонтитул 2"/>
          <p:cNvSpPr>
            <a:spLocks noGrp="1"/>
          </p:cNvSpPr>
          <p:nvPr>
            <p:ph type="ftr" sz="quarter" idx="11"/>
          </p:nvPr>
        </p:nvSpPr>
        <p:spPr/>
        <p:txBody>
          <a:bodyPr/>
          <a:lstStyle>
            <a:lvl1pPr>
              <a:defRPr>
                <a:solidFill>
                  <a:schemeClr val="tx2"/>
                </a:solidFill>
              </a:defRPr>
            </a:lvl1pPr>
          </a:lstStyle>
          <a:p>
            <a:endParaRPr lang="ru-RU" dirty="0"/>
          </a:p>
        </p:txBody>
      </p:sp>
      <p:sp>
        <p:nvSpPr>
          <p:cNvPr id="4" name="Номер слайда 3"/>
          <p:cNvSpPr>
            <a:spLocks noGrp="1"/>
          </p:cNvSpPr>
          <p:nvPr>
            <p:ph type="sldNum" sz="quarter" idx="12"/>
          </p:nvPr>
        </p:nvSpPr>
        <p:spPr/>
        <p:txBody>
          <a:bodyPr/>
          <a:lstStyle>
            <a:lvl1pPr>
              <a:defRPr>
                <a:solidFill>
                  <a:schemeClr val="tx2"/>
                </a:solidFill>
              </a:defRPr>
            </a:lvl1p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0412" y="2362200"/>
            <a:ext cx="3200400" cy="1990725"/>
          </a:xfrm>
        </p:spPr>
        <p:txBody>
          <a:bodyPr anchor="b">
            <a:normAutofit/>
          </a:bodyPr>
          <a:lstStyle>
            <a:lvl1pPr>
              <a:defRPr sz="3400" b="0"/>
            </a:lvl1pPr>
          </a:lstStyle>
          <a:p>
            <a:r>
              <a:rPr lang="ru-RU" smtClean="0"/>
              <a:t>Образец заголовка</a:t>
            </a:r>
            <a:endParaRPr lang="ru-RU" dirty="0"/>
          </a:p>
        </p:txBody>
      </p:sp>
      <p:sp>
        <p:nvSpPr>
          <p:cNvPr id="3" name="Объект 2"/>
          <p:cNvSpPr>
            <a:spLocks noGrp="1"/>
          </p:cNvSpPr>
          <p:nvPr>
            <p:ph idx="1"/>
          </p:nvPr>
        </p:nvSpPr>
        <p:spPr>
          <a:xfrm>
            <a:off x="4494212" y="685800"/>
            <a:ext cx="723900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Текст 3"/>
          <p:cNvSpPr>
            <a:spLocks noGrp="1"/>
          </p:cNvSpPr>
          <p:nvPr>
            <p:ph type="body" sz="half" idx="2"/>
          </p:nvPr>
        </p:nvSpPr>
        <p:spPr>
          <a:xfrm>
            <a:off x="760412" y="4367308"/>
            <a:ext cx="32004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583DDF-CA54-461A-A486-592D2374C532}" type="datetimeFigureOut">
              <a:rPr lang="ru-RU" smtClean="0"/>
              <a:pPr/>
              <a:t>22.05.2017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bwMode="ltGray">
          <a:xfrm>
            <a:off x="1587" y="6583680"/>
            <a:ext cx="12188826"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ru-RU" b="0" i="0" u="none" strike="noStrike" kern="0" cap="none" spc="0" normalizeH="0" baseline="0" dirty="0">
              <a:ln>
                <a:noFill/>
              </a:ln>
              <a:solidFill>
                <a:prstClr val="white"/>
              </a:solidFill>
              <a:effectLst/>
              <a:uLnTx/>
              <a:uFillTx/>
              <a:latin typeface="Euphemia"/>
            </a:endParaRPr>
          </a:p>
        </p:txBody>
      </p:sp>
      <p:sp>
        <p:nvSpPr>
          <p:cNvPr id="8" name="Прямоугольник 7"/>
          <p:cNvSpPr/>
          <p:nvPr/>
        </p:nvSpPr>
        <p:spPr bwMode="white">
          <a:xfrm>
            <a:off x="1587" y="65836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2" name="Заголовок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p>
          <a:p>
            <a:pPr lvl="5"/>
            <a:r>
              <a:rPr lang="ru-RU" dirty="0" smtClean="0"/>
              <a:t>Шестая</a:t>
            </a:r>
          </a:p>
          <a:p>
            <a:pPr lvl="6"/>
            <a:r>
              <a:rPr lang="ru-RU" dirty="0" smtClean="0"/>
              <a:t>Седьмая</a:t>
            </a:r>
          </a:p>
          <a:p>
            <a:pPr lvl="7"/>
            <a:r>
              <a:rPr lang="ru-RU" dirty="0" smtClean="0"/>
              <a:t>Восьмая</a:t>
            </a:r>
          </a:p>
          <a:p>
            <a:pPr lvl="8"/>
            <a:r>
              <a:rPr lang="ru-RU" dirty="0" smtClean="0"/>
              <a:t>Девятая</a:t>
            </a:r>
            <a:endParaRPr lang="ru-RU" dirty="0"/>
          </a:p>
        </p:txBody>
      </p:sp>
      <p:sp>
        <p:nvSpPr>
          <p:cNvPr id="4" name="Дата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bg2"/>
                </a:solidFill>
              </a:defRPr>
            </a:lvl1pPr>
          </a:lstStyle>
          <a:p>
            <a:fld id="{9E583DDF-CA54-461A-A486-592D2374C532}" type="datetimeFigureOut">
              <a:rPr lang="ru-RU" smtClean="0"/>
              <a:pPr/>
              <a:t>22.05.2017</a:t>
            </a:fld>
            <a:endParaRPr lang="ru-RU" dirty="0"/>
          </a:p>
        </p:txBody>
      </p:sp>
      <p:sp>
        <p:nvSpPr>
          <p:cNvPr id="5" name="Нижний колонтитул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800" cap="all" baseline="0">
                <a:solidFill>
                  <a:schemeClr val="bg2"/>
                </a:solidFill>
              </a:defRPr>
            </a:lvl1pPr>
          </a:lstStyle>
          <a:p>
            <a:endParaRPr lang="ru-RU" dirty="0"/>
          </a:p>
        </p:txBody>
      </p:sp>
      <p:sp>
        <p:nvSpPr>
          <p:cNvPr id="6" name="Номер слайда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800">
                <a:solidFill>
                  <a:schemeClr val="bg2"/>
                </a:solidFill>
              </a:defRPr>
            </a:lvl1pPr>
          </a:lstStyle>
          <a:p>
            <a:fld id="{CA8D9AD5-F248-4919-864A-CFD76CC027D6}" type="slidenum">
              <a:rPr lang="ru-RU" smtClean="0"/>
              <a:pPr/>
              <a:t>‹#›</a:t>
            </a:fld>
            <a:endParaRPr lang="ru-RU"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1" r:id="rId5"/>
    <p:sldLayoutId id="2147483653" r:id="rId6"/>
    <p:sldLayoutId id="2147483654" r:id="rId7"/>
    <p:sldLayoutId id="2147483655" r:id="rId8"/>
    <p:sldLayoutId id="2147483656" r:id="rId9"/>
    <p:sldLayoutId id="2147483663"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80000"/>
        <a:buFont typeface="Wingdings" pitchFamily="2" charset="2"/>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80000"/>
        <a:buFont typeface="Wingdings" pitchFamily="2" charset="2"/>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80000"/>
        <a:buFont typeface="Wingdings" pitchFamily="2" charset="2"/>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itchFamily="2" charset="2"/>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360">
          <p15:clr>
            <a:srgbClr val="F26B43"/>
          </p15:clr>
        </p15:guide>
        <p15:guide id="2" pos="40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64364" y="4383157"/>
            <a:ext cx="9144002" cy="1143000"/>
          </a:xfrm>
        </p:spPr>
        <p:txBody>
          <a:bodyPr/>
          <a:lstStyle/>
          <a:p>
            <a:r>
              <a:rPr lang="ru-RU" spc="600" dirty="0" smtClean="0">
                <a:effectLst>
                  <a:outerShdw blurRad="38100" dist="38100" dir="2700000" algn="tl">
                    <a:srgbClr val="000000">
                      <a:alpha val="43137"/>
                    </a:srgbClr>
                  </a:outerShdw>
                </a:effectLst>
                <a:latin typeface="Monotype Corsiva" pitchFamily="66" charset="0"/>
              </a:rPr>
              <a:t>Заповедники Дагестана</a:t>
            </a:r>
            <a:endParaRPr lang="ru-RU" spc="600" dirty="0">
              <a:effectLst>
                <a:outerShdw blurRad="38100" dist="38100" dir="2700000" algn="tl">
                  <a:srgbClr val="000000">
                    <a:alpha val="43137"/>
                  </a:srgbClr>
                </a:outerShdw>
              </a:effectLst>
              <a:latin typeface="Monotype Corsiva" pitchFamily="66" charset="0"/>
            </a:endParaRPr>
          </a:p>
        </p:txBody>
      </p:sp>
      <p:sp>
        <p:nvSpPr>
          <p:cNvPr id="4" name="Подзаголовок 3"/>
          <p:cNvSpPr>
            <a:spLocks noGrp="1"/>
          </p:cNvSpPr>
          <p:nvPr>
            <p:ph type="subTitle" idx="1"/>
          </p:nvPr>
        </p:nvSpPr>
        <p:spPr>
          <a:xfrm>
            <a:off x="1522413" y="5466523"/>
            <a:ext cx="9144002" cy="1391478"/>
          </a:xfrm>
        </p:spPr>
        <p:txBody>
          <a:bodyPr>
            <a:normAutofit fontScale="77500" lnSpcReduction="20000"/>
          </a:bodyPr>
          <a:lstStyle/>
          <a:p>
            <a:r>
              <a:rPr lang="ru-RU" sz="2900" dirty="0" smtClean="0">
                <a:solidFill>
                  <a:schemeClr val="accent2"/>
                </a:solidFill>
                <a:effectLst>
                  <a:outerShdw blurRad="38100" dist="38100" dir="2700000" algn="tl">
                    <a:srgbClr val="000000">
                      <a:alpha val="43137"/>
                    </a:srgbClr>
                  </a:outerShdw>
                </a:effectLst>
                <a:latin typeface="Monotype Corsiva" pitchFamily="66" charset="0"/>
              </a:rPr>
              <a:t>Уважаемые читатели!</a:t>
            </a:r>
          </a:p>
          <a:p>
            <a:endParaRPr lang="ru-RU" sz="2900" dirty="0" smtClean="0">
              <a:solidFill>
                <a:schemeClr val="accent2"/>
              </a:solidFill>
              <a:effectLst>
                <a:outerShdw blurRad="38100" dist="38100" dir="2700000" algn="tl">
                  <a:srgbClr val="000000">
                    <a:alpha val="43137"/>
                  </a:srgbClr>
                </a:outerShdw>
              </a:effectLst>
              <a:latin typeface="Monotype Corsiva" pitchFamily="66" charset="0"/>
            </a:endParaRPr>
          </a:p>
          <a:p>
            <a:r>
              <a:rPr lang="ru-RU" sz="2900" dirty="0" smtClean="0">
                <a:solidFill>
                  <a:schemeClr val="accent2"/>
                </a:solidFill>
                <a:effectLst>
                  <a:outerShdw blurRad="38100" dist="38100" dir="2700000" algn="tl">
                    <a:srgbClr val="000000">
                      <a:alpha val="43137"/>
                    </a:srgbClr>
                  </a:outerShdw>
                </a:effectLst>
                <a:latin typeface="Monotype Corsiva" pitchFamily="66" charset="0"/>
              </a:rPr>
              <a:t>Национальная библиотека Республики Дагестан им. Р. Гамзатова предлагает вашему вниманию библиографический обзор о заповедниках , заказниках и памятниках природы Дагестана.</a:t>
            </a:r>
          </a:p>
          <a:p>
            <a:endParaRPr lang="ru-RU" dirty="0"/>
          </a:p>
        </p:txBody>
      </p:sp>
      <p:pic>
        <p:nvPicPr>
          <p:cNvPr id="1027" name="Picture 3" descr="C:\Users\NB-04\Desktop\Сарыкумские_барханы.jpg"/>
          <p:cNvPicPr>
            <a:picLocks noChangeAspect="1" noChangeArrowheads="1"/>
          </p:cNvPicPr>
          <p:nvPr/>
        </p:nvPicPr>
        <p:blipFill>
          <a:blip r:embed="rId3" cstate="print"/>
          <a:srcRect/>
          <a:stretch>
            <a:fillRect/>
          </a:stretch>
        </p:blipFill>
        <p:spPr bwMode="auto">
          <a:xfrm>
            <a:off x="0" y="0"/>
            <a:ext cx="12192000" cy="4720856"/>
          </a:xfrm>
          <a:prstGeom prst="rect">
            <a:avLst/>
          </a:prstGeom>
          <a:noFill/>
        </p:spPr>
      </p:pic>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9581" y="467360"/>
            <a:ext cx="9681299" cy="1233424"/>
          </a:xfrm>
        </p:spPr>
        <p:txBody>
          <a:bodyPr>
            <a:normAutofit fontScale="90000"/>
          </a:bodyPr>
          <a:lstStyle/>
          <a:p>
            <a:pPr algn="just"/>
            <a:r>
              <a:rPr lang="ru-RU" b="1" dirty="0" smtClean="0">
                <a:effectLst>
                  <a:outerShdw blurRad="38100" dist="38100" dir="2700000" algn="tl">
                    <a:srgbClr val="000000">
                      <a:alpha val="43137"/>
                    </a:srgbClr>
                  </a:outerShdw>
                </a:effectLst>
                <a:latin typeface="Monotype Corsiva" pitchFamily="66" charset="0"/>
              </a:rPr>
              <a:t>	</a:t>
            </a:r>
            <a:r>
              <a:rPr lang="ru-RU" b="1" spc="-150" dirty="0" err="1" smtClean="0">
                <a:effectLst>
                  <a:outerShdw blurRad="38100" dist="38100" dir="2700000" algn="tl">
                    <a:srgbClr val="000000">
                      <a:alpha val="43137"/>
                    </a:srgbClr>
                  </a:outerShdw>
                </a:effectLst>
                <a:latin typeface="Monotype Corsiva" pitchFamily="66" charset="0"/>
              </a:rPr>
              <a:t>Яровенко</a:t>
            </a:r>
            <a:r>
              <a:rPr lang="ru-RU" b="1" spc="-150" dirty="0" smtClean="0">
                <a:effectLst>
                  <a:outerShdw blurRad="38100" dist="38100" dir="2700000" algn="tl">
                    <a:srgbClr val="000000">
                      <a:alpha val="43137"/>
                    </a:srgbClr>
                  </a:outerShdw>
                </a:effectLst>
                <a:latin typeface="Monotype Corsiva" pitchFamily="66" charset="0"/>
              </a:rPr>
              <a:t>, Ю. А. Уникальный мир флоры и фауны </a:t>
            </a:r>
            <a:r>
              <a:rPr lang="ru-RU" b="1" dirty="0" smtClean="0">
                <a:effectLst>
                  <a:outerShdw blurRad="38100" dist="38100" dir="2700000" algn="tl">
                    <a:srgbClr val="000000">
                      <a:alpha val="43137"/>
                    </a:srgbClr>
                  </a:outerShdw>
                </a:effectLst>
                <a:latin typeface="Monotype Corsiva" pitchFamily="66" charset="0"/>
              </a:rPr>
              <a:t>Дагестана / </a:t>
            </a:r>
            <a:r>
              <a:rPr lang="ru-RU" b="1" spc="-150" dirty="0" smtClean="0">
                <a:effectLst>
                  <a:outerShdw blurRad="38100" dist="38100" dir="2700000" algn="tl">
                    <a:srgbClr val="000000">
                      <a:alpha val="43137"/>
                    </a:srgbClr>
                  </a:outerShdw>
                </a:effectLst>
                <a:latin typeface="Monotype Corsiva" pitchFamily="66" charset="0"/>
              </a:rPr>
              <a:t>Ю. А. </a:t>
            </a:r>
            <a:r>
              <a:rPr lang="ru-RU" b="1" spc="-150" dirty="0" err="1" smtClean="0">
                <a:effectLst>
                  <a:outerShdw blurRad="38100" dist="38100" dir="2700000" algn="tl">
                    <a:srgbClr val="000000">
                      <a:alpha val="43137"/>
                    </a:srgbClr>
                  </a:outerShdw>
                </a:effectLst>
                <a:latin typeface="Monotype Corsiva" pitchFamily="66" charset="0"/>
              </a:rPr>
              <a:t>Яровенко</a:t>
            </a:r>
            <a:r>
              <a:rPr lang="ru-RU" b="1" spc="-150" dirty="0" smtClean="0">
                <a:effectLst>
                  <a:outerShdw blurRad="38100" dist="38100" dir="2700000" algn="tl">
                    <a:srgbClr val="000000">
                      <a:alpha val="43137"/>
                    </a:srgbClr>
                  </a:outerShdw>
                </a:effectLst>
                <a:latin typeface="Monotype Corsiva" pitchFamily="66" charset="0"/>
              </a:rPr>
              <a:t>, Р. А. </a:t>
            </a:r>
            <a:r>
              <a:rPr lang="ru-RU" b="1" spc="-150" dirty="0" err="1" smtClean="0">
                <a:effectLst>
                  <a:outerShdw blurRad="38100" dist="38100" dir="2700000" algn="tl">
                    <a:srgbClr val="000000">
                      <a:alpha val="43137"/>
                    </a:srgbClr>
                  </a:outerShdw>
                </a:effectLst>
                <a:latin typeface="Monotype Corsiva" pitchFamily="66" charset="0"/>
              </a:rPr>
              <a:t>Муртазалиев</a:t>
            </a:r>
            <a:r>
              <a:rPr lang="ru-RU" b="1" spc="-150" dirty="0" smtClean="0">
                <a:effectLst>
                  <a:outerShdw blurRad="38100" dist="38100" dir="2700000" algn="tl">
                    <a:srgbClr val="000000">
                      <a:alpha val="43137"/>
                    </a:srgbClr>
                  </a:outerShdw>
                </a:effectLst>
                <a:latin typeface="Monotype Corsiva" pitchFamily="66" charset="0"/>
              </a:rPr>
              <a:t>. – Махачкала: Издательский дом «Эпоха», 2009. – 280 с.: ил.</a:t>
            </a:r>
            <a:endParaRPr lang="ru-RU" b="1" spc="-150" dirty="0">
              <a:effectLst>
                <a:outerShdw blurRad="38100" dist="38100" dir="2700000" algn="tl">
                  <a:srgbClr val="000000">
                    <a:alpha val="43137"/>
                  </a:srgbClr>
                </a:outerShdw>
              </a:effectLst>
              <a:latin typeface="Monotype Corsiva" pitchFamily="66" charset="0"/>
            </a:endParaRPr>
          </a:p>
        </p:txBody>
      </p:sp>
      <p:sp>
        <p:nvSpPr>
          <p:cNvPr id="3" name="Содержимое 2"/>
          <p:cNvSpPr>
            <a:spLocks noGrp="1"/>
          </p:cNvSpPr>
          <p:nvPr>
            <p:ph idx="1"/>
          </p:nvPr>
        </p:nvSpPr>
        <p:spPr>
          <a:xfrm>
            <a:off x="4742122" y="1658679"/>
            <a:ext cx="6108758" cy="4518837"/>
          </a:xfrm>
        </p:spPr>
        <p:txBody>
          <a:bodyPr>
            <a:normAutofit/>
          </a:bodyPr>
          <a:lstStyle/>
          <a:p>
            <a:pPr marL="180000" algn="just" defTabSz="180000">
              <a:lnSpc>
                <a:spcPct val="100000"/>
              </a:lnSpc>
              <a:spcBef>
                <a:spcPts val="0"/>
              </a:spcBef>
              <a:buNone/>
            </a:pPr>
            <a:r>
              <a:rPr lang="ru-RU" dirty="0" smtClean="0">
                <a:latin typeface="Monotype Corsiva" pitchFamily="66" charset="0"/>
              </a:rPr>
              <a:t>			В представленном вниманию читателей фотоальбоме кратко, в научно-популярной форме рассказывается о неповторимом животном и растительном мире Республики Дагестан.</a:t>
            </a:r>
          </a:p>
          <a:p>
            <a:pPr marL="180000" algn="just" defTabSz="180000">
              <a:lnSpc>
                <a:spcPct val="100000"/>
              </a:lnSpc>
              <a:spcBef>
                <a:spcPts val="0"/>
              </a:spcBef>
              <a:buNone/>
            </a:pPr>
            <a:r>
              <a:rPr lang="ru-RU" dirty="0" smtClean="0">
                <a:latin typeface="Monotype Corsiva" pitchFamily="66" charset="0"/>
              </a:rPr>
              <a:t>			Большая часть территории Дагестана приходится на Северо-Дагестанскую низменность. Здесь представлены разнообразные  ландшафты, наиболее характерными из которых являются: Ногайская степь; побережье Каспийского моря с песчаными берегами, лагунами и солоновато-водными заливами; пресноводные водоемы с обширными зарослями тростников и пойменные леса. Здесь же расположены значительные площади агроландшафтов.</a:t>
            </a:r>
          </a:p>
          <a:p>
            <a:pPr marL="180000" algn="just" defTabSz="180000">
              <a:lnSpc>
                <a:spcPct val="100000"/>
              </a:lnSpc>
              <a:spcBef>
                <a:spcPts val="0"/>
              </a:spcBef>
              <a:buNone/>
            </a:pPr>
            <a:r>
              <a:rPr lang="ru-RU" dirty="0" smtClean="0">
                <a:latin typeface="Monotype Corsiva" pitchFamily="66" charset="0"/>
              </a:rPr>
              <a:t>			Данная книга заинтересует широкий круг читателей.</a:t>
            </a:r>
            <a:endParaRPr lang="ru-RU" dirty="0">
              <a:latin typeface="Monotype Corsiva" pitchFamily="66" charset="0"/>
            </a:endParaRPr>
          </a:p>
        </p:txBody>
      </p:sp>
      <p:pic>
        <p:nvPicPr>
          <p:cNvPr id="1026" name="Picture 2" descr="F:\5.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856095" y="1801504"/>
            <a:ext cx="2943875" cy="40783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1319" y="2362200"/>
            <a:ext cx="3469493" cy="1990725"/>
          </a:xfrm>
        </p:spPr>
        <p:txBody>
          <a:bodyPr>
            <a:normAutofit fontScale="90000"/>
          </a:bodyPr>
          <a:lstStyle/>
          <a:p>
            <a:r>
              <a:rPr lang="ru-RU" b="1" spc="300" dirty="0" smtClean="0">
                <a:effectLst>
                  <a:outerShdw blurRad="38100" dist="38100" dir="2700000" algn="tl">
                    <a:srgbClr val="000000">
                      <a:alpha val="43137"/>
                    </a:srgbClr>
                  </a:outerShdw>
                </a:effectLst>
                <a:latin typeface="Monotype Corsiva" pitchFamily="66" charset="0"/>
              </a:rPr>
              <a:t>Публикации в периодических изданиях и в коллективных сборниках:</a:t>
            </a:r>
            <a:endParaRPr lang="ru-RU" spc="300" dirty="0">
              <a:effectLst>
                <a:outerShdw blurRad="38100" dist="38100" dir="2700000" algn="tl">
                  <a:srgbClr val="000000">
                    <a:alpha val="43137"/>
                  </a:srgbClr>
                </a:outerShdw>
              </a:effectLst>
              <a:latin typeface="Monotype Corsiva" pitchFamily="66" charset="0"/>
            </a:endParaRPr>
          </a:p>
        </p:txBody>
      </p:sp>
      <p:sp>
        <p:nvSpPr>
          <p:cNvPr id="3" name="Содержимое 2"/>
          <p:cNvSpPr>
            <a:spLocks noGrp="1"/>
          </p:cNvSpPr>
          <p:nvPr>
            <p:ph idx="1"/>
          </p:nvPr>
        </p:nvSpPr>
        <p:spPr>
          <a:xfrm>
            <a:off x="4804012" y="163773"/>
            <a:ext cx="7387989" cy="6694226"/>
          </a:xfrm>
        </p:spPr>
        <p:txBody>
          <a:bodyPr>
            <a:normAutofit fontScale="70000" lnSpcReduction="20000"/>
          </a:bodyPr>
          <a:lstStyle/>
          <a:p>
            <a:pPr algn="just"/>
            <a:r>
              <a:rPr lang="ru-RU" sz="3000" b="1" dirty="0" err="1" smtClean="0">
                <a:solidFill>
                  <a:schemeClr val="tx1"/>
                </a:solidFill>
                <a:effectLst>
                  <a:outerShdw blurRad="38100" dist="38100" dir="2700000" algn="tl">
                    <a:srgbClr val="000000">
                      <a:alpha val="43137"/>
                    </a:srgbClr>
                  </a:outerShdw>
                </a:effectLst>
                <a:latin typeface="Monotype Corsiva" pitchFamily="66" charset="0"/>
              </a:rPr>
              <a:t>Абдулгамидов</a:t>
            </a:r>
            <a:r>
              <a:rPr lang="ru-RU" sz="3000" b="1" dirty="0" smtClean="0">
                <a:solidFill>
                  <a:schemeClr val="tx1"/>
                </a:solidFill>
                <a:effectLst>
                  <a:outerShdw blurRad="38100" dist="38100" dir="2700000" algn="tl">
                    <a:srgbClr val="000000">
                      <a:alpha val="43137"/>
                    </a:srgbClr>
                  </a:outerShdw>
                </a:effectLst>
                <a:latin typeface="Monotype Corsiva" pitchFamily="66" charset="0"/>
              </a:rPr>
              <a:t>, А. </a:t>
            </a:r>
            <a:r>
              <a:rPr lang="ru-RU" sz="3000" dirty="0" err="1" smtClean="0">
                <a:solidFill>
                  <a:schemeClr val="tx1"/>
                </a:solidFill>
                <a:latin typeface="Monotype Corsiva" pitchFamily="66" charset="0"/>
              </a:rPr>
              <a:t>Самурский</a:t>
            </a:r>
            <a:r>
              <a:rPr lang="ru-RU" sz="3000" dirty="0" smtClean="0">
                <a:solidFill>
                  <a:schemeClr val="tx1"/>
                </a:solidFill>
                <a:latin typeface="Monotype Corsiva" pitchFamily="66" charset="0"/>
              </a:rPr>
              <a:t> заказник. Мокрое дело: </a:t>
            </a:r>
            <a:r>
              <a:rPr lang="ru-RU" sz="3000" dirty="0" smtClean="0">
                <a:solidFill>
                  <a:schemeClr val="tx1">
                    <a:lumMod val="75000"/>
                  </a:schemeClr>
                </a:solidFill>
                <a:latin typeface="Monotype Corsiva" pitchFamily="66" charset="0"/>
              </a:rPr>
              <a:t>[проблемы </a:t>
            </a:r>
            <a:r>
              <a:rPr lang="ru-RU" sz="3000" dirty="0" err="1" smtClean="0">
                <a:solidFill>
                  <a:schemeClr val="tx1">
                    <a:lumMod val="75000"/>
                  </a:schemeClr>
                </a:solidFill>
                <a:latin typeface="Monotype Corsiva" pitchFamily="66" charset="0"/>
              </a:rPr>
              <a:t>Самурского</a:t>
            </a:r>
            <a:r>
              <a:rPr lang="ru-RU" sz="3000" dirty="0" smtClean="0">
                <a:solidFill>
                  <a:schemeClr val="tx1">
                    <a:lumMod val="75000"/>
                  </a:schemeClr>
                </a:solidFill>
                <a:latin typeface="Monotype Corsiva" pitchFamily="66" charset="0"/>
              </a:rPr>
              <a:t> леса] </a:t>
            </a:r>
            <a:r>
              <a:rPr lang="ru-RU" sz="3000" dirty="0" smtClean="0">
                <a:solidFill>
                  <a:schemeClr val="tx1"/>
                </a:solidFill>
                <a:latin typeface="Monotype Corsiva" pitchFamily="66" charset="0"/>
              </a:rPr>
              <a:t>/ А. </a:t>
            </a:r>
            <a:r>
              <a:rPr lang="ru-RU" sz="3000" dirty="0" err="1" smtClean="0">
                <a:solidFill>
                  <a:schemeClr val="tx1"/>
                </a:solidFill>
                <a:latin typeface="Monotype Corsiva" pitchFamily="66" charset="0"/>
              </a:rPr>
              <a:t>Абдулгамидов</a:t>
            </a:r>
            <a:r>
              <a:rPr lang="ru-RU" sz="3000" dirty="0" smtClean="0">
                <a:solidFill>
                  <a:schemeClr val="tx1"/>
                </a:solidFill>
                <a:latin typeface="Monotype Corsiva" pitchFamily="66" charset="0"/>
              </a:rPr>
              <a:t> // Новое дело. - 2017. - 10 марта (№ 9). - С. 8.</a:t>
            </a:r>
          </a:p>
          <a:p>
            <a:pPr algn="just"/>
            <a:r>
              <a:rPr lang="ru-RU" sz="3000" b="1" dirty="0" smtClean="0">
                <a:solidFill>
                  <a:schemeClr val="tx1"/>
                </a:solidFill>
                <a:latin typeface="Monotype Corsiva" pitchFamily="66" charset="0"/>
              </a:rPr>
              <a:t>Биологическое и ландшафтное</a:t>
            </a:r>
            <a:r>
              <a:rPr lang="ru-RU" sz="3000" dirty="0" smtClean="0">
                <a:solidFill>
                  <a:schemeClr val="tx1"/>
                </a:solidFill>
                <a:latin typeface="Monotype Corsiva" pitchFamily="66" charset="0"/>
              </a:rPr>
              <a:t> </a:t>
            </a:r>
            <a:r>
              <a:rPr lang="ru-RU" sz="3000" b="1" dirty="0" smtClean="0">
                <a:solidFill>
                  <a:schemeClr val="tx1"/>
                </a:solidFill>
                <a:latin typeface="Monotype Corsiva" pitchFamily="66" charset="0"/>
              </a:rPr>
              <a:t>разнообразие как основа для создания и функционирования биосферного резервата "</a:t>
            </a:r>
            <a:r>
              <a:rPr lang="ru-RU" sz="3000" b="1" dirty="0" err="1" smtClean="0">
                <a:solidFill>
                  <a:schemeClr val="tx1"/>
                </a:solidFill>
                <a:latin typeface="Monotype Corsiva" pitchFamily="66" charset="0"/>
              </a:rPr>
              <a:t>Кизлярский</a:t>
            </a:r>
            <a:r>
              <a:rPr lang="ru-RU" sz="3000" b="1" dirty="0" smtClean="0">
                <a:solidFill>
                  <a:schemeClr val="tx1"/>
                </a:solidFill>
                <a:latin typeface="Monotype Corsiva" pitchFamily="66" charset="0"/>
              </a:rPr>
              <a:t> залив" </a:t>
            </a:r>
            <a:r>
              <a:rPr lang="ru-RU" sz="3000" spc="-150" dirty="0" smtClean="0">
                <a:solidFill>
                  <a:schemeClr val="tx1">
                    <a:lumMod val="75000"/>
                  </a:schemeClr>
                </a:solidFill>
                <a:latin typeface="Monotype Corsiva" pitchFamily="66" charset="0"/>
              </a:rPr>
              <a:t>/ Г. С. </a:t>
            </a:r>
            <a:r>
              <a:rPr lang="ru-RU" sz="3000" spc="-150" dirty="0" err="1" smtClean="0">
                <a:solidFill>
                  <a:schemeClr val="tx1">
                    <a:lumMod val="75000"/>
                  </a:schemeClr>
                </a:solidFill>
                <a:latin typeface="Monotype Corsiva" pitchFamily="66" charset="0"/>
              </a:rPr>
              <a:t>Джамирзоев</a:t>
            </a:r>
            <a:r>
              <a:rPr lang="ru-RU" sz="3000" spc="-150" dirty="0" smtClean="0">
                <a:solidFill>
                  <a:schemeClr val="tx1">
                    <a:lumMod val="75000"/>
                  </a:schemeClr>
                </a:solidFill>
                <a:latin typeface="Monotype Corsiva" pitchFamily="66" charset="0"/>
              </a:rPr>
              <a:t>, З. В. </a:t>
            </a:r>
            <a:r>
              <a:rPr lang="ru-RU" sz="3000" spc="-150" dirty="0" err="1" smtClean="0">
                <a:solidFill>
                  <a:schemeClr val="tx1">
                    <a:lumMod val="75000"/>
                  </a:schemeClr>
                </a:solidFill>
                <a:latin typeface="Monotype Corsiva" pitchFamily="66" charset="0"/>
              </a:rPr>
              <a:t>Атаев</a:t>
            </a:r>
            <a:r>
              <a:rPr lang="ru-RU" sz="3000" spc="-150" dirty="0" smtClean="0">
                <a:solidFill>
                  <a:schemeClr val="tx1">
                    <a:lumMod val="75000"/>
                  </a:schemeClr>
                </a:solidFill>
                <a:latin typeface="Monotype Corsiva" pitchFamily="66" charset="0"/>
              </a:rPr>
              <a:t>, И. А. Идрисов, В. В. Братков, Т. Р. </a:t>
            </a:r>
            <a:r>
              <a:rPr lang="ru-RU" sz="3000" spc="-150" dirty="0" err="1" smtClean="0">
                <a:solidFill>
                  <a:schemeClr val="tx1">
                    <a:lumMod val="75000"/>
                  </a:schemeClr>
                </a:solidFill>
                <a:latin typeface="Monotype Corsiva" pitchFamily="66" charset="0"/>
              </a:rPr>
              <a:t>Балгуев</a:t>
            </a:r>
            <a:r>
              <a:rPr lang="ru-RU" sz="3000" spc="-150" dirty="0" smtClean="0">
                <a:solidFill>
                  <a:schemeClr val="tx1">
                    <a:lumMod val="75000"/>
                  </a:schemeClr>
                </a:solidFill>
                <a:latin typeface="Monotype Corsiva" pitchFamily="66" charset="0"/>
              </a:rPr>
              <a:t> // </a:t>
            </a:r>
            <a:r>
              <a:rPr lang="ru-RU" sz="3000" spc="-150" dirty="0" smtClean="0">
                <a:solidFill>
                  <a:schemeClr val="tx1"/>
                </a:solidFill>
                <a:latin typeface="Monotype Corsiva" pitchFamily="66" charset="0"/>
              </a:rPr>
              <a:t>Известия Дагестанского государственного педагогического университета. Естественные и точные науки. - 2016. - № 1. - С. 85-95.</a:t>
            </a:r>
          </a:p>
          <a:p>
            <a:pPr algn="just"/>
            <a:r>
              <a:rPr lang="ru-RU" sz="3000" b="1" dirty="0" smtClean="0">
                <a:solidFill>
                  <a:schemeClr val="tx1"/>
                </a:solidFill>
                <a:latin typeface="Monotype Corsiva" pitchFamily="66" charset="0"/>
              </a:rPr>
              <a:t>Гадисов, Дж. </a:t>
            </a:r>
            <a:r>
              <a:rPr lang="ru-RU" sz="3000" dirty="0" smtClean="0">
                <a:solidFill>
                  <a:schemeClr val="tx1"/>
                </a:solidFill>
                <a:latin typeface="Monotype Corsiva" pitchFamily="66" charset="0"/>
              </a:rPr>
              <a:t>Южный Аграхан больше не залив? / </a:t>
            </a:r>
            <a:r>
              <a:rPr lang="ru-RU" sz="3000" dirty="0" err="1" smtClean="0">
                <a:solidFill>
                  <a:schemeClr val="tx1"/>
                </a:solidFill>
                <a:latin typeface="Monotype Corsiva" pitchFamily="66" charset="0"/>
              </a:rPr>
              <a:t>Джангиши</a:t>
            </a:r>
            <a:r>
              <a:rPr lang="ru-RU" sz="3000" dirty="0" smtClean="0">
                <a:solidFill>
                  <a:schemeClr val="tx1"/>
                </a:solidFill>
                <a:latin typeface="Monotype Corsiva" pitchFamily="66" charset="0"/>
              </a:rPr>
              <a:t> Гадисов // Дагестанская правда. - 2015. - 13 авг. (№ 360). - С. 3.</a:t>
            </a:r>
          </a:p>
          <a:p>
            <a:pPr algn="just"/>
            <a:r>
              <a:rPr lang="ru-RU" sz="3000" b="1" dirty="0" smtClean="0">
                <a:solidFill>
                  <a:schemeClr val="tx1"/>
                </a:solidFill>
                <a:latin typeface="Monotype Corsiva" pitchFamily="66" charset="0"/>
              </a:rPr>
              <a:t>Дагестанский заповедник </a:t>
            </a:r>
            <a:r>
              <a:rPr lang="ru-RU" sz="3000" dirty="0" smtClean="0">
                <a:solidFill>
                  <a:schemeClr val="tx1"/>
                </a:solidFill>
                <a:latin typeface="Monotype Corsiva" pitchFamily="66" charset="0"/>
              </a:rPr>
              <a:t>// </a:t>
            </a:r>
            <a:r>
              <a:rPr lang="ru-RU" sz="3200" dirty="0" smtClean="0">
                <a:solidFill>
                  <a:schemeClr val="tx1"/>
                </a:solidFill>
                <a:latin typeface="Monotype Corsiva" pitchFamily="66" charset="0"/>
              </a:rPr>
              <a:t>Заповедники СССР. Заповедники Кавказа / под общ. ред. В. Е. Соколова, Е. Е. </a:t>
            </a:r>
            <a:r>
              <a:rPr lang="ru-RU" sz="3200" dirty="0" err="1" smtClean="0">
                <a:solidFill>
                  <a:schemeClr val="tx1"/>
                </a:solidFill>
                <a:latin typeface="Monotype Corsiva" pitchFamily="66" charset="0"/>
              </a:rPr>
              <a:t>Сыроечковского</a:t>
            </a:r>
            <a:r>
              <a:rPr lang="ru-RU" sz="3200" dirty="0" smtClean="0">
                <a:solidFill>
                  <a:schemeClr val="tx1"/>
                </a:solidFill>
                <a:latin typeface="Monotype Corsiva" pitchFamily="66" charset="0"/>
              </a:rPr>
              <a:t>. – М.: Мысль, 1990. – С. 45-50.</a:t>
            </a:r>
            <a:endParaRPr lang="ru-RU" sz="3000" dirty="0" smtClean="0">
              <a:solidFill>
                <a:schemeClr val="tx1"/>
              </a:solidFill>
              <a:latin typeface="Monotype Corsiva" pitchFamily="66" charset="0"/>
            </a:endParaRPr>
          </a:p>
          <a:p>
            <a:pPr algn="just"/>
            <a:r>
              <a:rPr lang="ru-RU" sz="3000" b="1" dirty="0" smtClean="0">
                <a:solidFill>
                  <a:schemeClr val="tx1"/>
                </a:solidFill>
                <a:latin typeface="Monotype Corsiva" pitchFamily="66" charset="0"/>
              </a:rPr>
              <a:t>Дейнега, А. </a:t>
            </a:r>
            <a:r>
              <a:rPr lang="ru-RU" sz="3000" dirty="0" smtClean="0">
                <a:solidFill>
                  <a:schemeClr val="tx1"/>
                </a:solidFill>
                <a:latin typeface="Monotype Corsiva" pitchFamily="66" charset="0"/>
              </a:rPr>
              <a:t>"Кенозеро" - брат "Сарыкума": [</a:t>
            </a:r>
            <a:r>
              <a:rPr lang="ru-RU" sz="3000" dirty="0" err="1" smtClean="0">
                <a:solidFill>
                  <a:schemeClr val="tx1"/>
                </a:solidFill>
                <a:latin typeface="Monotype Corsiva" pitchFamily="66" charset="0"/>
              </a:rPr>
              <a:t>семинар-совещ</a:t>
            </a:r>
            <a:r>
              <a:rPr lang="ru-RU" sz="3000" dirty="0" smtClean="0">
                <a:solidFill>
                  <a:schemeClr val="tx1"/>
                </a:solidFill>
                <a:latin typeface="Monotype Corsiva" pitchFamily="66" charset="0"/>
              </a:rPr>
              <a:t>. в Архангельской обл. "Заповедные территории, </a:t>
            </a:r>
            <a:r>
              <a:rPr lang="ru-RU" sz="3000" dirty="0" err="1" smtClean="0">
                <a:solidFill>
                  <a:schemeClr val="tx1"/>
                </a:solidFill>
                <a:latin typeface="Monotype Corsiva" pitchFamily="66" charset="0"/>
              </a:rPr>
              <a:t>креативные</a:t>
            </a:r>
            <a:r>
              <a:rPr lang="ru-RU" sz="3000" dirty="0" smtClean="0">
                <a:solidFill>
                  <a:schemeClr val="tx1"/>
                </a:solidFill>
                <a:latin typeface="Monotype Corsiva" pitchFamily="66" charset="0"/>
              </a:rPr>
              <a:t> технологии для развития" с </a:t>
            </a:r>
            <a:r>
              <a:rPr lang="ru-RU" sz="3000" dirty="0" err="1" smtClean="0">
                <a:solidFill>
                  <a:schemeClr val="tx1"/>
                </a:solidFill>
                <a:latin typeface="Monotype Corsiva" pitchFamily="66" charset="0"/>
              </a:rPr>
              <a:t>участ</a:t>
            </a:r>
            <a:r>
              <a:rPr lang="ru-RU" sz="3000" dirty="0" smtClean="0">
                <a:solidFill>
                  <a:schemeClr val="tx1"/>
                </a:solidFill>
                <a:latin typeface="Monotype Corsiva" pitchFamily="66" charset="0"/>
              </a:rPr>
              <a:t>. директора по эколог. просвещен. заповедника "Дагестанский" Зарипат Магомедовой ] / Александр Дейнега // Дагестанская правда. - 2013. - 15 июня (№ 189). - С. 4.</a:t>
            </a:r>
            <a:endParaRPr lang="ru-RU" sz="3000" dirty="0" smtClean="0">
              <a:solidFill>
                <a:srgbClr val="FF0000"/>
              </a:solidFill>
              <a:latin typeface="Monotype Corsiva" pitchFamily="66" charset="0"/>
            </a:endParaRPr>
          </a:p>
          <a:p>
            <a:pPr algn="just"/>
            <a:r>
              <a:rPr lang="ru-RU" sz="3000" b="1" spc="-150" dirty="0" smtClean="0">
                <a:solidFill>
                  <a:schemeClr val="tx1"/>
                </a:solidFill>
                <a:latin typeface="Monotype Corsiva" pitchFamily="66" charset="0"/>
              </a:rPr>
              <a:t>Джигерова, Ф. М.</a:t>
            </a:r>
            <a:r>
              <a:rPr lang="ru-RU" sz="3000" spc="-150" dirty="0" smtClean="0">
                <a:solidFill>
                  <a:schemeClr val="tx1"/>
                </a:solidFill>
                <a:latin typeface="Monotype Corsiva" pitchFamily="66" charset="0"/>
              </a:rPr>
              <a:t> К экологии обыкновенного жулана в </a:t>
            </a:r>
            <a:r>
              <a:rPr lang="ru-RU" sz="3000" dirty="0" smtClean="0">
                <a:solidFill>
                  <a:schemeClr val="tx1"/>
                </a:solidFill>
                <a:latin typeface="Monotype Corsiva" pitchFamily="66" charset="0"/>
              </a:rPr>
              <a:t>Касумкентском заказнике / Фарида Джигерова // Известия Дагестанского государственного педагогического университета. Естественные и точные науки. - 2014. - № 3 (28). - С. 42-45.</a:t>
            </a:r>
          </a:p>
          <a:p>
            <a:pPr algn="just"/>
            <a:endParaRPr lang="ru-RU" sz="3000" dirty="0" smtClean="0">
              <a:solidFill>
                <a:schemeClr val="tx1"/>
              </a:solidFill>
              <a:latin typeface="Monotype Corsiva" pitchFamily="66" charset="0"/>
            </a:endParaRPr>
          </a:p>
          <a:p>
            <a:pPr algn="just">
              <a:buNone/>
            </a:pPr>
            <a:endParaRPr lang="ru-RU" sz="1400" dirty="0">
              <a:latin typeface="Monotype Corsiva" pitchFamily="66"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spc="300" dirty="0" smtClean="0">
                <a:effectLst>
                  <a:outerShdw blurRad="38100" dist="38100" dir="2700000" algn="tl">
                    <a:srgbClr val="000000">
                      <a:alpha val="43137"/>
                    </a:srgbClr>
                  </a:outerShdw>
                </a:effectLst>
                <a:latin typeface="Monotype Corsiva" pitchFamily="66" charset="0"/>
              </a:rPr>
              <a:t>Публикации в периодических изданиях и в коллективных сборниках:</a:t>
            </a:r>
            <a:endParaRPr lang="ru-RU" dirty="0"/>
          </a:p>
        </p:txBody>
      </p:sp>
      <p:sp>
        <p:nvSpPr>
          <p:cNvPr id="3" name="Содержимое 2"/>
          <p:cNvSpPr>
            <a:spLocks noGrp="1"/>
          </p:cNvSpPr>
          <p:nvPr>
            <p:ph idx="1"/>
          </p:nvPr>
        </p:nvSpPr>
        <p:spPr>
          <a:xfrm>
            <a:off x="4858603" y="163772"/>
            <a:ext cx="7333397" cy="6694227"/>
          </a:xfrm>
        </p:spPr>
        <p:txBody>
          <a:bodyPr>
            <a:normAutofit fontScale="92500"/>
          </a:bodyPr>
          <a:lstStyle/>
          <a:p>
            <a:pPr algn="just"/>
            <a:r>
              <a:rPr lang="ru-RU" sz="2400" b="1" dirty="0" smtClean="0">
                <a:solidFill>
                  <a:schemeClr val="tx1"/>
                </a:solidFill>
                <a:latin typeface="Monotype Corsiva" pitchFamily="66" charset="0"/>
              </a:rPr>
              <a:t>Джигерова, Ф. М.</a:t>
            </a:r>
            <a:r>
              <a:rPr lang="ru-RU" sz="2400" dirty="0" smtClean="0">
                <a:solidFill>
                  <a:schemeClr val="tx1"/>
                </a:solidFill>
                <a:latin typeface="Monotype Corsiva" pitchFamily="66" charset="0"/>
              </a:rPr>
              <a:t> Экология черного дрозда в гнездовый период в Касумкентском заказнике / Ф. М. Джигерова // Вестник Дагестанского Научного Центра. - 2015. - № 58. - С. 24-27.</a:t>
            </a:r>
            <a:endParaRPr lang="ru-RU" sz="2400" b="1" dirty="0" smtClean="0">
              <a:solidFill>
                <a:schemeClr val="tx1"/>
              </a:solidFill>
              <a:latin typeface="Monotype Corsiva" pitchFamily="66" charset="0"/>
            </a:endParaRPr>
          </a:p>
          <a:p>
            <a:pPr algn="just"/>
            <a:r>
              <a:rPr lang="ru-RU" sz="2400" b="1" dirty="0" smtClean="0">
                <a:solidFill>
                  <a:schemeClr val="tx1"/>
                </a:solidFill>
                <a:latin typeface="Monotype Corsiva" pitchFamily="66" charset="0"/>
              </a:rPr>
              <a:t>Кривоносова, С. </a:t>
            </a:r>
            <a:r>
              <a:rPr lang="ru-RU" sz="2400" dirty="0" smtClean="0">
                <a:solidFill>
                  <a:schemeClr val="tx1"/>
                </a:solidFill>
                <a:latin typeface="Monotype Corsiva" pitchFamily="66" charset="0"/>
              </a:rPr>
              <a:t>Удивлению нет конца: [Дагестанские заповедники] / Светлана Кривоносова // Дагестанская правда. - 2013. - 18 июля (№№ 190-191). - С. 4.</a:t>
            </a:r>
          </a:p>
          <a:p>
            <a:pPr algn="just"/>
            <a:r>
              <a:rPr lang="ru-RU" sz="2400" b="1" dirty="0" smtClean="0">
                <a:solidFill>
                  <a:schemeClr val="tx1"/>
                </a:solidFill>
                <a:latin typeface="Monotype Corsiva" pitchFamily="66" charset="0"/>
              </a:rPr>
              <a:t>Магомедов, А. </a:t>
            </a:r>
            <a:r>
              <a:rPr lang="ru-RU" sz="2400" dirty="0" err="1" smtClean="0">
                <a:solidFill>
                  <a:schemeClr val="tx1"/>
                </a:solidFill>
                <a:latin typeface="Monotype Corsiva" pitchFamily="66" charset="0"/>
              </a:rPr>
              <a:t>Богосский</a:t>
            </a:r>
            <a:r>
              <a:rPr lang="ru-RU" sz="2400" dirty="0" smtClean="0">
                <a:solidFill>
                  <a:schemeClr val="tx1"/>
                </a:solidFill>
                <a:latin typeface="Monotype Corsiva" pitchFamily="66" charset="0"/>
              </a:rPr>
              <a:t> заповедник. Появится ли он?: [о создании </a:t>
            </a:r>
            <a:r>
              <a:rPr lang="ru-RU" sz="2400" dirty="0" err="1" smtClean="0">
                <a:solidFill>
                  <a:schemeClr val="tx1"/>
                </a:solidFill>
                <a:latin typeface="Monotype Corsiva" pitchFamily="66" charset="0"/>
              </a:rPr>
              <a:t>Богосского</a:t>
            </a:r>
            <a:r>
              <a:rPr lang="ru-RU" sz="2400" dirty="0" smtClean="0">
                <a:solidFill>
                  <a:schemeClr val="tx1"/>
                </a:solidFill>
                <a:latin typeface="Monotype Corsiva" pitchFamily="66" charset="0"/>
              </a:rPr>
              <a:t> государственного природного заповедника на территории </a:t>
            </a:r>
            <a:r>
              <a:rPr lang="ru-RU" sz="2400" dirty="0" err="1" smtClean="0">
                <a:solidFill>
                  <a:schemeClr val="tx1"/>
                </a:solidFill>
                <a:latin typeface="Monotype Corsiva" pitchFamily="66" charset="0"/>
              </a:rPr>
              <a:t>Цумадинского</a:t>
            </a:r>
            <a:r>
              <a:rPr lang="ru-RU" sz="2400" dirty="0" smtClean="0">
                <a:solidFill>
                  <a:schemeClr val="tx1"/>
                </a:solidFill>
                <a:latin typeface="Monotype Corsiva" pitchFamily="66" charset="0"/>
              </a:rPr>
              <a:t> района] / </a:t>
            </a:r>
            <a:r>
              <a:rPr lang="ru-RU" sz="2400" dirty="0" err="1" smtClean="0">
                <a:solidFill>
                  <a:schemeClr val="tx1"/>
                </a:solidFill>
                <a:latin typeface="Monotype Corsiva" pitchFamily="66" charset="0"/>
              </a:rPr>
              <a:t>Абдурахман</a:t>
            </a:r>
            <a:r>
              <a:rPr lang="ru-RU" sz="2400" dirty="0" smtClean="0">
                <a:solidFill>
                  <a:schemeClr val="tx1"/>
                </a:solidFill>
                <a:latin typeface="Monotype Corsiva" pitchFamily="66" charset="0"/>
              </a:rPr>
              <a:t> Магомедов // Дагестанская правда. - 2016. - 10 июня (№ № 145-146). - С. 9.</a:t>
            </a:r>
          </a:p>
          <a:p>
            <a:pPr algn="just"/>
            <a:r>
              <a:rPr lang="ru-RU" sz="2400" b="1" dirty="0" smtClean="0">
                <a:solidFill>
                  <a:schemeClr val="tx1"/>
                </a:solidFill>
                <a:latin typeface="Monotype Corsiva" pitchFamily="66" charset="0"/>
              </a:rPr>
              <a:t>Магомедов, </a:t>
            </a:r>
            <a:r>
              <a:rPr lang="ru-RU" sz="2400" b="1" dirty="0" smtClean="0">
                <a:solidFill>
                  <a:schemeClr val="tx1">
                    <a:lumMod val="75000"/>
                  </a:schemeClr>
                </a:solidFill>
                <a:latin typeface="Monotype Corsiva" pitchFamily="66" charset="0"/>
              </a:rPr>
              <a:t>У. М.</a:t>
            </a:r>
            <a:r>
              <a:rPr lang="ru-RU" sz="2400" dirty="0" smtClean="0">
                <a:solidFill>
                  <a:schemeClr val="tx1">
                    <a:lumMod val="75000"/>
                  </a:schemeClr>
                </a:solidFill>
                <a:latin typeface="Monotype Corsiva" pitchFamily="66" charset="0"/>
              </a:rPr>
              <a:t> Распределение фаунистических комплексов </a:t>
            </a:r>
            <a:r>
              <a:rPr lang="ru-RU" sz="2400" dirty="0" err="1" smtClean="0">
                <a:solidFill>
                  <a:schemeClr val="tx1">
                    <a:lumMod val="75000"/>
                  </a:schemeClr>
                </a:solidFill>
                <a:latin typeface="Monotype Corsiva" pitchFamily="66" charset="0"/>
              </a:rPr>
              <a:t>Каякентского</a:t>
            </a:r>
            <a:r>
              <a:rPr lang="ru-RU" sz="2400" dirty="0" smtClean="0">
                <a:solidFill>
                  <a:schemeClr val="tx1">
                    <a:lumMod val="75000"/>
                  </a:schemeClr>
                </a:solidFill>
                <a:latin typeface="Monotype Corsiva" pitchFamily="66" charset="0"/>
              </a:rPr>
              <a:t> заказника Дагестана / У. М. Магомедов, Ю. М. </a:t>
            </a:r>
            <a:r>
              <a:rPr lang="ru-RU" sz="2400" dirty="0" err="1" smtClean="0">
                <a:solidFill>
                  <a:schemeClr val="tx1">
                    <a:lumMod val="75000"/>
                  </a:schemeClr>
                </a:solidFill>
                <a:latin typeface="Monotype Corsiva" pitchFamily="66" charset="0"/>
              </a:rPr>
              <a:t>Арабханов</a:t>
            </a:r>
            <a:r>
              <a:rPr lang="ru-RU" sz="2400" dirty="0" smtClean="0">
                <a:solidFill>
                  <a:schemeClr val="tx1">
                    <a:lumMod val="75000"/>
                  </a:schemeClr>
                </a:solidFill>
                <a:latin typeface="Monotype Corsiva" pitchFamily="66" charset="0"/>
              </a:rPr>
              <a:t>, Н. Х. </a:t>
            </a:r>
            <a:r>
              <a:rPr lang="ru-RU" sz="2400" dirty="0" err="1" smtClean="0">
                <a:solidFill>
                  <a:schemeClr val="tx1"/>
                </a:solidFill>
                <a:latin typeface="Monotype Corsiva" pitchFamily="66" charset="0"/>
              </a:rPr>
              <a:t>Гамидова</a:t>
            </a:r>
            <a:r>
              <a:rPr lang="ru-RU" sz="2400" dirty="0" smtClean="0">
                <a:solidFill>
                  <a:schemeClr val="tx1"/>
                </a:solidFill>
                <a:latin typeface="Monotype Corsiva" pitchFamily="66" charset="0"/>
              </a:rPr>
              <a:t> // Известия Дагестанского государственного педагогического университета. Естественные и точные науки. - 2013. - № 4 (25). - С. 32-37.</a:t>
            </a:r>
          </a:p>
          <a:p>
            <a:pPr algn="just"/>
            <a:r>
              <a:rPr lang="ru-RU" sz="2400" b="1" dirty="0" smtClean="0">
                <a:solidFill>
                  <a:schemeClr val="tx1"/>
                </a:solidFill>
                <a:latin typeface="Monotype Corsiva" pitchFamily="66" charset="0"/>
              </a:rPr>
              <a:t>Магомедов, Ш. </a:t>
            </a:r>
            <a:r>
              <a:rPr lang="ru-RU" sz="2400" dirty="0" smtClean="0">
                <a:solidFill>
                  <a:schemeClr val="tx1"/>
                </a:solidFill>
                <a:latin typeface="Monotype Corsiva" pitchFamily="66" charset="0"/>
              </a:rPr>
              <a:t>Леопард просит территорию: [о расширении границ </a:t>
            </a:r>
            <a:r>
              <a:rPr lang="ru-RU" sz="2400" dirty="0" err="1" smtClean="0">
                <a:solidFill>
                  <a:schemeClr val="tx1"/>
                </a:solidFill>
                <a:latin typeface="Monotype Corsiva" pitchFamily="66" charset="0"/>
              </a:rPr>
              <a:t>Тляратинского</a:t>
            </a:r>
            <a:r>
              <a:rPr lang="ru-RU" sz="2400" dirty="0" smtClean="0">
                <a:solidFill>
                  <a:schemeClr val="tx1"/>
                </a:solidFill>
                <a:latin typeface="Monotype Corsiva" pitchFamily="66" charset="0"/>
              </a:rPr>
              <a:t> заказника] / Шамиль Магомедов // Молодежь Дагестана. - 2017. - 31 марта (№ 12). - С. 3.</a:t>
            </a:r>
          </a:p>
          <a:p>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spc="300" dirty="0" smtClean="0">
                <a:effectLst>
                  <a:outerShdw blurRad="38100" dist="38100" dir="2700000" algn="tl">
                    <a:srgbClr val="000000">
                      <a:alpha val="43137"/>
                    </a:srgbClr>
                  </a:outerShdw>
                </a:effectLst>
                <a:latin typeface="Monotype Corsiva" pitchFamily="66" charset="0"/>
              </a:rPr>
              <a:t>Публикации в периодических изданиях и в коллективных сборниках:</a:t>
            </a:r>
            <a:endParaRPr lang="ru-RU" dirty="0"/>
          </a:p>
        </p:txBody>
      </p:sp>
      <p:sp>
        <p:nvSpPr>
          <p:cNvPr id="3" name="Содержимое 2"/>
          <p:cNvSpPr>
            <a:spLocks noGrp="1"/>
          </p:cNvSpPr>
          <p:nvPr>
            <p:ph idx="1"/>
          </p:nvPr>
        </p:nvSpPr>
        <p:spPr>
          <a:xfrm>
            <a:off x="4844955" y="204716"/>
            <a:ext cx="7347045" cy="6653284"/>
          </a:xfrm>
        </p:spPr>
        <p:txBody>
          <a:bodyPr>
            <a:normAutofit fontScale="92500"/>
          </a:bodyPr>
          <a:lstStyle/>
          <a:p>
            <a:pPr algn="just"/>
            <a:r>
              <a:rPr lang="ru-RU" sz="2200" b="1" dirty="0" smtClean="0">
                <a:solidFill>
                  <a:schemeClr val="tx1"/>
                </a:solidFill>
                <a:latin typeface="Monotype Corsiva" pitchFamily="66" charset="0"/>
              </a:rPr>
              <a:t>Об утверждении положений</a:t>
            </a:r>
            <a:r>
              <a:rPr lang="ru-RU" sz="2200" dirty="0" smtClean="0">
                <a:solidFill>
                  <a:schemeClr val="tx1"/>
                </a:solidFill>
                <a:latin typeface="Monotype Corsiva" pitchFamily="66" charset="0"/>
              </a:rPr>
              <a:t> </a:t>
            </a:r>
            <a:r>
              <a:rPr lang="ru-RU" sz="2200" b="1" dirty="0" smtClean="0">
                <a:solidFill>
                  <a:schemeClr val="tx1"/>
                </a:solidFill>
                <a:latin typeface="Monotype Corsiva" pitchFamily="66" charset="0"/>
              </a:rPr>
              <a:t>о государственных природных заказниках регионального значения Республики Дагестан: </a:t>
            </a:r>
            <a:r>
              <a:rPr lang="ru-RU" sz="2200" dirty="0" smtClean="0">
                <a:solidFill>
                  <a:schemeClr val="tx1"/>
                </a:solidFill>
                <a:latin typeface="Monotype Corsiva" pitchFamily="66" charset="0"/>
              </a:rPr>
              <a:t>постановление Правительства Республики Дагестан от 25 октября 2016 г. № 307  // Дагестанская правда. - 2016. - 1 </a:t>
            </a:r>
            <a:r>
              <a:rPr lang="ru-RU" sz="2200" dirty="0" err="1" smtClean="0">
                <a:solidFill>
                  <a:schemeClr val="tx1"/>
                </a:solidFill>
                <a:latin typeface="Monotype Corsiva" pitchFamily="66" charset="0"/>
              </a:rPr>
              <a:t>нояб</a:t>
            </a:r>
            <a:r>
              <a:rPr lang="ru-RU" sz="2200" dirty="0" smtClean="0">
                <a:solidFill>
                  <a:schemeClr val="tx1"/>
                </a:solidFill>
                <a:latin typeface="Monotype Corsiva" pitchFamily="66" charset="0"/>
              </a:rPr>
              <a:t>. (№№ 306-311). - С. 11.</a:t>
            </a:r>
          </a:p>
          <a:p>
            <a:pPr algn="just"/>
            <a:r>
              <a:rPr lang="ru-RU" sz="2200" b="1" dirty="0" smtClean="0">
                <a:solidFill>
                  <a:schemeClr val="tx1"/>
                </a:solidFill>
                <a:latin typeface="Monotype Corsiva" pitchFamily="66" charset="0"/>
              </a:rPr>
              <a:t>Туманова, Е. </a:t>
            </a:r>
            <a:r>
              <a:rPr lang="ru-RU" sz="2200" dirty="0" smtClean="0">
                <a:solidFill>
                  <a:schemeClr val="tx1"/>
                </a:solidFill>
                <a:latin typeface="Monotype Corsiva" pitchFamily="66" charset="0"/>
              </a:rPr>
              <a:t>Заповедных территорий все больше: [день рождения Государственного природного заповедника "Дагестанский"] / Елизавета Туманова // Дагестанская правда. - 2017. - 20 янв. (№№ 11-12). - С. 6.</a:t>
            </a:r>
          </a:p>
          <a:p>
            <a:pPr algn="just"/>
            <a:r>
              <a:rPr lang="ru-RU" sz="2200" b="1" dirty="0" err="1" smtClean="0">
                <a:solidFill>
                  <a:schemeClr val="tx1"/>
                </a:solidFill>
                <a:latin typeface="Monotype Corsiva" pitchFamily="66" charset="0"/>
              </a:rPr>
              <a:t>Шахмарданов</a:t>
            </a:r>
            <a:r>
              <a:rPr lang="ru-RU" sz="2200" b="1" dirty="0" smtClean="0">
                <a:solidFill>
                  <a:schemeClr val="tx1"/>
                </a:solidFill>
                <a:latin typeface="Monotype Corsiva" pitchFamily="66" charset="0"/>
              </a:rPr>
              <a:t>, З. </a:t>
            </a:r>
            <a:r>
              <a:rPr lang="ru-RU" sz="2200" dirty="0" smtClean="0">
                <a:solidFill>
                  <a:schemeClr val="tx1"/>
                </a:solidFill>
                <a:latin typeface="Monotype Corsiva" pitchFamily="66" charset="0"/>
              </a:rPr>
              <a:t>Дагестан - страна природных и архитектурных памятников: [памятники природы Дагестана] / З. </a:t>
            </a:r>
            <a:r>
              <a:rPr lang="ru-RU" sz="2200" dirty="0" err="1" smtClean="0">
                <a:solidFill>
                  <a:schemeClr val="tx1"/>
                </a:solidFill>
                <a:latin typeface="Monotype Corsiva" pitchFamily="66" charset="0"/>
              </a:rPr>
              <a:t>Шахмарданов</a:t>
            </a:r>
            <a:r>
              <a:rPr lang="ru-RU" sz="2200" dirty="0" smtClean="0">
                <a:solidFill>
                  <a:schemeClr val="tx1"/>
                </a:solidFill>
                <a:latin typeface="Monotype Corsiva" pitchFamily="66" charset="0"/>
              </a:rPr>
              <a:t> // Народы Дагестана. - 2014. - № 5. - С. 25-27.</a:t>
            </a:r>
          </a:p>
          <a:p>
            <a:pPr algn="just"/>
            <a:r>
              <a:rPr lang="ru-RU" sz="2200" b="1" dirty="0" err="1" smtClean="0">
                <a:solidFill>
                  <a:schemeClr val="tx1"/>
                </a:solidFill>
                <a:latin typeface="Monotype Corsiva" pitchFamily="66" charset="0"/>
              </a:rPr>
              <a:t>Шахмарданов</a:t>
            </a:r>
            <a:r>
              <a:rPr lang="ru-RU" sz="2200" b="1" dirty="0" smtClean="0">
                <a:solidFill>
                  <a:schemeClr val="tx1"/>
                </a:solidFill>
                <a:latin typeface="Monotype Corsiva" pitchFamily="66" charset="0"/>
              </a:rPr>
              <a:t>, З. </a:t>
            </a:r>
            <a:r>
              <a:rPr lang="ru-RU" sz="2200" dirty="0" smtClean="0">
                <a:solidFill>
                  <a:schemeClr val="tx1"/>
                </a:solidFill>
                <a:latin typeface="Monotype Corsiva" pitchFamily="66" charset="0"/>
              </a:rPr>
              <a:t>Что имеем - сохраним: </a:t>
            </a:r>
            <a:r>
              <a:rPr lang="ru-RU" sz="2200" dirty="0" err="1" smtClean="0">
                <a:solidFill>
                  <a:schemeClr val="tx1"/>
                </a:solidFill>
                <a:latin typeface="Monotype Corsiva" pitchFamily="66" charset="0"/>
              </a:rPr>
              <a:t>Аграханскому</a:t>
            </a:r>
            <a:r>
              <a:rPr lang="ru-RU" sz="2200" dirty="0" smtClean="0">
                <a:solidFill>
                  <a:schemeClr val="tx1"/>
                </a:solidFill>
                <a:latin typeface="Monotype Corsiva" pitchFamily="66" charset="0"/>
              </a:rPr>
              <a:t> заливу - статус заповедника / </a:t>
            </a:r>
            <a:r>
              <a:rPr lang="ru-RU" sz="2200" dirty="0" err="1" smtClean="0">
                <a:solidFill>
                  <a:schemeClr val="tx1"/>
                </a:solidFill>
                <a:latin typeface="Monotype Corsiva" pitchFamily="66" charset="0"/>
              </a:rPr>
              <a:t>Зияудин</a:t>
            </a:r>
            <a:r>
              <a:rPr lang="ru-RU" sz="2200" dirty="0" smtClean="0">
                <a:solidFill>
                  <a:schemeClr val="tx1"/>
                </a:solidFill>
                <a:latin typeface="Monotype Corsiva" pitchFamily="66" charset="0"/>
              </a:rPr>
              <a:t> </a:t>
            </a:r>
            <a:r>
              <a:rPr lang="ru-RU" sz="2200" dirty="0" err="1" smtClean="0">
                <a:solidFill>
                  <a:schemeClr val="tx1"/>
                </a:solidFill>
                <a:latin typeface="Monotype Corsiva" pitchFamily="66" charset="0"/>
              </a:rPr>
              <a:t>Шахмарданов</a:t>
            </a:r>
            <a:r>
              <a:rPr lang="ru-RU" sz="2200" dirty="0" smtClean="0">
                <a:solidFill>
                  <a:schemeClr val="tx1"/>
                </a:solidFill>
                <a:latin typeface="Monotype Corsiva" pitchFamily="66" charset="0"/>
              </a:rPr>
              <a:t> // Дагестанская правда. - 2014. - 25 июня (№ 220). - С. 1, 3.</a:t>
            </a:r>
          </a:p>
          <a:p>
            <a:pPr algn="just"/>
            <a:r>
              <a:rPr lang="ru-RU" sz="2200" b="1" dirty="0" err="1" smtClean="0">
                <a:solidFill>
                  <a:schemeClr val="tx1"/>
                </a:solidFill>
                <a:latin typeface="Monotype Corsiva" pitchFamily="66" charset="0"/>
              </a:rPr>
              <a:t>Яровенко</a:t>
            </a:r>
            <a:r>
              <a:rPr lang="ru-RU" sz="2200" b="1" spc="-150" dirty="0" smtClean="0">
                <a:solidFill>
                  <a:schemeClr val="tx1"/>
                </a:solidFill>
                <a:latin typeface="Monotype Corsiva" pitchFamily="66" charset="0"/>
              </a:rPr>
              <a:t>, Ю. А.</a:t>
            </a:r>
            <a:r>
              <a:rPr lang="ru-RU" sz="2200" spc="-150" dirty="0" smtClean="0">
                <a:solidFill>
                  <a:schemeClr val="tx1"/>
                </a:solidFill>
                <a:latin typeface="Monotype Corsiva" pitchFamily="66" charset="0"/>
              </a:rPr>
              <a:t> Особенности </a:t>
            </a:r>
            <a:r>
              <a:rPr lang="ru-RU" sz="2200" dirty="0" smtClean="0">
                <a:solidFill>
                  <a:schemeClr val="tx1"/>
                </a:solidFill>
                <a:latin typeface="Monotype Corsiva" pitchFamily="66" charset="0"/>
              </a:rPr>
              <a:t>пространственного распределения и динамика численности млекопитающих на территории </a:t>
            </a:r>
            <a:r>
              <a:rPr lang="ru-RU" sz="2200" dirty="0" err="1" smtClean="0">
                <a:solidFill>
                  <a:schemeClr val="tx1"/>
                </a:solidFill>
                <a:latin typeface="Monotype Corsiva" pitchFamily="66" charset="0"/>
              </a:rPr>
              <a:t>Каякентского</a:t>
            </a:r>
            <a:r>
              <a:rPr lang="ru-RU" sz="2200" dirty="0" smtClean="0">
                <a:solidFill>
                  <a:schemeClr val="tx1"/>
                </a:solidFill>
                <a:latin typeface="Monotype Corsiva" pitchFamily="66" charset="0"/>
              </a:rPr>
              <a:t> заказника в предгорном Дагестане / Ю. А. </a:t>
            </a:r>
            <a:r>
              <a:rPr lang="ru-RU" sz="2200" dirty="0" err="1" smtClean="0">
                <a:solidFill>
                  <a:schemeClr val="tx1"/>
                </a:solidFill>
                <a:latin typeface="Monotype Corsiva" pitchFamily="66" charset="0"/>
              </a:rPr>
              <a:t>Яровенко</a:t>
            </a:r>
            <a:r>
              <a:rPr lang="ru-RU" sz="2200" dirty="0" smtClean="0">
                <a:solidFill>
                  <a:schemeClr val="tx1"/>
                </a:solidFill>
                <a:latin typeface="Monotype Corsiva" pitchFamily="66" charset="0"/>
              </a:rPr>
              <a:t>, Э. А. Бабаев, У. М. Магомедов, А. Ю. </a:t>
            </a:r>
            <a:r>
              <a:rPr lang="ru-RU" sz="2200" dirty="0" err="1" smtClean="0">
                <a:solidFill>
                  <a:schemeClr val="tx1"/>
                </a:solidFill>
                <a:latin typeface="Monotype Corsiva" pitchFamily="66" charset="0"/>
              </a:rPr>
              <a:t>Яровенко</a:t>
            </a:r>
            <a:r>
              <a:rPr lang="ru-RU" sz="2200" dirty="0" smtClean="0">
                <a:solidFill>
                  <a:schemeClr val="tx1"/>
                </a:solidFill>
                <a:latin typeface="Monotype Corsiva" pitchFamily="66" charset="0"/>
              </a:rPr>
              <a:t> // Известия Дагестанского государственного педагогического университета. Естественные и точные науки. - 2016. - № 1. - С. 66-71.</a:t>
            </a:r>
          </a:p>
          <a:p>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2639" y="655092"/>
            <a:ext cx="9280478" cy="4353636"/>
          </a:xfrm>
        </p:spPr>
        <p:txBody>
          <a:bodyPr>
            <a:normAutofit fontScale="90000"/>
          </a:bodyPr>
          <a:lstStyle/>
          <a:p>
            <a:r>
              <a:rPr lang="ru-RU" sz="4000" b="1" i="1" dirty="0" smtClean="0">
                <a:latin typeface="Monotype Corsiva" pitchFamily="66" charset="0"/>
              </a:rPr>
              <a:t>Информация  о дагестанских  заповедника</a:t>
            </a:r>
            <a:r>
              <a:rPr lang="ru-RU" sz="4000" b="1" i="1" dirty="0" smtClean="0">
                <a:latin typeface="Times New Roman" pitchFamily="18" charset="0"/>
                <a:cs typeface="Times New Roman" pitchFamily="18" charset="0"/>
              </a:rPr>
              <a:t>х</a:t>
            </a:r>
            <a:r>
              <a:rPr lang="ru-RU" sz="4000" b="1" i="1" dirty="0" smtClean="0">
                <a:latin typeface="Monotype Corsiva" pitchFamily="66" charset="0"/>
              </a:rPr>
              <a:t>, природных памятниках и заказниках отражена  и на страница</a:t>
            </a:r>
            <a:r>
              <a:rPr lang="ru-RU" sz="4000" b="1" i="1" dirty="0" smtClean="0">
                <a:latin typeface="Times New Roman" pitchFamily="18" charset="0"/>
                <a:cs typeface="Times New Roman" pitchFamily="18" charset="0"/>
              </a:rPr>
              <a:t>х </a:t>
            </a:r>
            <a:r>
              <a:rPr lang="ru-RU" sz="4000" b="1" i="1" dirty="0" smtClean="0">
                <a:latin typeface="Monotype Corsiva" pitchFamily="66" charset="0"/>
              </a:rPr>
              <a:t>многих других  книжны</a:t>
            </a:r>
            <a:r>
              <a:rPr lang="ru-RU" sz="4000" b="1" i="1" dirty="0" smtClean="0">
                <a:latin typeface="Times New Roman" pitchFamily="18" charset="0"/>
                <a:cs typeface="Times New Roman" pitchFamily="18" charset="0"/>
              </a:rPr>
              <a:t>х</a:t>
            </a:r>
            <a:r>
              <a:rPr lang="ru-RU" sz="4000" b="1" i="1" dirty="0" smtClean="0">
                <a:latin typeface="Monotype Corsiva" pitchFamily="66" charset="0"/>
              </a:rPr>
              <a:t>, газетных ,  журнальных  изданий, хранящихся в фонде  Отдела краеведческой и  национальной литературы Национальной библиотеки  РД  </a:t>
            </a:r>
            <a:br>
              <a:rPr lang="ru-RU" sz="4000" b="1" i="1" dirty="0" smtClean="0">
                <a:latin typeface="Monotype Corsiva" pitchFamily="66" charset="0"/>
              </a:rPr>
            </a:br>
            <a:r>
              <a:rPr lang="ru-RU" sz="4000" b="1" i="1" dirty="0" smtClean="0">
                <a:latin typeface="Monotype Corsiva" pitchFamily="66" charset="0"/>
              </a:rPr>
              <a:t>им. Р. Гамзатова.</a:t>
            </a:r>
            <a:r>
              <a:rPr lang="ru-RU" sz="4000" dirty="0" smtClean="0">
                <a:latin typeface="Monotype Corsiva" pitchFamily="66" charset="0"/>
              </a:rPr>
              <a:t/>
            </a:r>
            <a:br>
              <a:rPr lang="ru-RU" sz="4000" dirty="0" smtClean="0">
                <a:latin typeface="Monotype Corsiva" pitchFamily="66" charset="0"/>
              </a:rPr>
            </a:br>
            <a:endParaRPr lang="ru-RU" sz="2400" dirty="0">
              <a:latin typeface="Monotype Corsiva" pitchFamily="66" charset="0"/>
            </a:endParaRPr>
          </a:p>
        </p:txBody>
      </p:sp>
      <p:sp>
        <p:nvSpPr>
          <p:cNvPr id="3" name="Текст 2"/>
          <p:cNvSpPr>
            <a:spLocks noGrp="1"/>
          </p:cNvSpPr>
          <p:nvPr>
            <p:ph type="body" idx="1"/>
          </p:nvPr>
        </p:nvSpPr>
        <p:spPr>
          <a:xfrm>
            <a:off x="1481470" y="4915468"/>
            <a:ext cx="9144000" cy="1143000"/>
          </a:xfrm>
        </p:spPr>
        <p:txBody>
          <a:bodyPr>
            <a:noAutofit/>
          </a:bodyPr>
          <a:lstStyle/>
          <a:p>
            <a:pPr algn="r"/>
            <a:r>
              <a:rPr lang="ru-RU" sz="2800" dirty="0" smtClean="0">
                <a:latin typeface="Monotype Corsiva" pitchFamily="66" charset="0"/>
              </a:rPr>
              <a:t>Обзор подготовлен библиографом</a:t>
            </a:r>
          </a:p>
          <a:p>
            <a:pPr algn="r"/>
            <a:r>
              <a:rPr lang="ru-RU" sz="2800" dirty="0" smtClean="0">
                <a:latin typeface="Monotype Corsiva" pitchFamily="66" charset="0"/>
              </a:rPr>
              <a:t> Отдела краеведческой и национальной библиографии </a:t>
            </a:r>
          </a:p>
          <a:p>
            <a:pPr algn="r"/>
            <a:r>
              <a:rPr lang="ru-RU" sz="2800" b="1" i="1" dirty="0" smtClean="0">
                <a:latin typeface="Monotype Corsiva" pitchFamily="66" charset="0"/>
              </a:rPr>
              <a:t>З. Исмаиловой</a:t>
            </a:r>
            <a:endParaRPr lang="ru-RU" sz="2800" b="1" dirty="0">
              <a:latin typeface="Monotype Corsiva" pitchFamily="66"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
            <a:ext cx="12192000" cy="6613450"/>
          </a:xfrm>
        </p:spPr>
        <p:txBody>
          <a:bodyPr>
            <a:noAutofit/>
          </a:bodyPr>
          <a:lstStyle/>
          <a:p>
            <a:pPr marL="0" lvl="1" indent="0" algn="just" defTabSz="540000">
              <a:lnSpc>
                <a:spcPct val="150000"/>
              </a:lnSpc>
              <a:spcBef>
                <a:spcPts val="0"/>
              </a:spcBef>
              <a:buNone/>
            </a:pPr>
            <a:r>
              <a:rPr lang="ru-RU" sz="2000" dirty="0" smtClean="0">
                <a:latin typeface="Times New Roman" pitchFamily="18" charset="0"/>
                <a:cs typeface="Times New Roman" pitchFamily="18" charset="0"/>
              </a:rPr>
              <a:t>	</a:t>
            </a:r>
            <a:r>
              <a:rPr lang="ru-RU" sz="2000" dirty="0" smtClean="0">
                <a:latin typeface="Monotype Corsiva" pitchFamily="66" charset="0"/>
                <a:cs typeface="Times New Roman" pitchFamily="18" charset="0"/>
              </a:rPr>
              <a:t>Президент Российской Федерации В. В. Путин, выступая с посланием Федеральному Собранию, объявил 2017 год в России Годом экологии. В. Путин поручил  Правительству подготовить программы сбережения уникальных природных символов России. В  современных  условиях  усиливающегося  антропогенного воздействия на окружающую среду и природные ресурсы весьма актуальной становится проблема особо охраняемых природных территорий. Они, как эталон нетронутой  природы, должны иметь не менее 1/3, особенно в горных регионах, где экосистемы весьма неустойчивы и могут разрушаться  при неразумной хозяйственной деятельности человека. Поэтому очень важно, чтобы все регионы не только отводили под них соответствующие территории, но и проводили активную правовую природоохранительную работу.</a:t>
            </a:r>
          </a:p>
          <a:p>
            <a:pPr marL="0" lvl="1" indent="0" algn="just" defTabSz="540000">
              <a:lnSpc>
                <a:spcPct val="150000"/>
              </a:lnSpc>
              <a:spcBef>
                <a:spcPts val="0"/>
              </a:spcBef>
              <a:buNone/>
            </a:pPr>
            <a:r>
              <a:rPr lang="ru-RU" sz="2000" dirty="0" smtClean="0">
                <a:latin typeface="Monotype Corsiva" pitchFamily="66" charset="0"/>
                <a:cs typeface="Times New Roman" pitchFamily="18" charset="0"/>
              </a:rPr>
              <a:t>	Особо охраняемые природные территории (ООПТ) – участники земли, водной поверхности воздушного пространства над ними, где располагаются природные комплексы и объекты, имеющие особо природоохранное, научное, культурное, эстетическое и оздоровительное значение изъятые решениями органов государственной власти полностью или частично из хозяйственного использования и для которых установлен режим особой охраны. Они являются объектами общенационального достояния. К таким территориям относятся: государственные природные заповедники, в том числе биосферные, национальные парки, природные парки, государственные природные заказники, памятники природы, дендрологические парки, ботанические сады, лечебно-оздоровительные местности и курорты.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latin typeface="Monotype Corsiva" pitchFamily="66" charset="0"/>
              </a:rPr>
              <a:t>КНИЖНЫЕ ИЗДАНИЯ</a:t>
            </a:r>
            <a:endParaRPr lang="ru-RU" sz="3600" dirty="0">
              <a:latin typeface="Monotype Corsiva" pitchFamily="66" charset="0"/>
            </a:endParaRPr>
          </a:p>
        </p:txBody>
      </p:sp>
      <p:sp>
        <p:nvSpPr>
          <p:cNvPr id="3" name="Содержимое 2"/>
          <p:cNvSpPr>
            <a:spLocks noGrp="1"/>
          </p:cNvSpPr>
          <p:nvPr>
            <p:ph idx="1"/>
          </p:nvPr>
        </p:nvSpPr>
        <p:spPr>
          <a:xfrm>
            <a:off x="4858603" y="1610436"/>
            <a:ext cx="7165075" cy="5247564"/>
          </a:xfrm>
        </p:spPr>
        <p:txBody>
          <a:bodyPr/>
          <a:lstStyle/>
          <a:p>
            <a:pPr marL="180000" indent="-180000" algn="just">
              <a:spcBef>
                <a:spcPts val="0"/>
              </a:spcBef>
              <a:buNone/>
            </a:pPr>
            <a:r>
              <a:rPr lang="ru-RU" dirty="0" smtClean="0">
                <a:solidFill>
                  <a:schemeClr val="tx1"/>
                </a:solidFill>
                <a:latin typeface="Monotype Corsiva" pitchFamily="66" charset="0"/>
              </a:rPr>
              <a:t>		</a:t>
            </a:r>
            <a:r>
              <a:rPr lang="ru-RU" sz="2800" dirty="0" smtClean="0">
                <a:solidFill>
                  <a:schemeClr val="tx1"/>
                </a:solidFill>
                <a:latin typeface="Monotype Corsiva" pitchFamily="66" charset="0"/>
              </a:rPr>
              <a:t>Рассматриваются пути устойчивого развития, особенности сельскохозяйственного производства, в том числе восстановление разрушенных пастбищ. Приводятся правовые, экономические и социально-экономические проблемы устойчивого развития, сохранения биоразнообразия. В аспектах актуальных задач охраны природы определенное место отводится растительному и животному миру, особо охраняемым природным территориям и Каспию. </a:t>
            </a:r>
          </a:p>
          <a:p>
            <a:pPr marL="180000" indent="-180000" algn="just">
              <a:spcBef>
                <a:spcPts val="0"/>
              </a:spcBef>
              <a:buNone/>
            </a:pPr>
            <a:r>
              <a:rPr lang="ru-RU" sz="2800" dirty="0" smtClean="0">
                <a:solidFill>
                  <a:schemeClr val="tx1"/>
                </a:solidFill>
                <a:latin typeface="Monotype Corsiva" pitchFamily="66" charset="0"/>
              </a:rPr>
              <a:t>		Книга предназначена для широкого круга читателей: студентам вузов и учителям школ, работникам экологических служб и предприятий.</a:t>
            </a:r>
          </a:p>
          <a:p>
            <a:pPr>
              <a:buNone/>
            </a:pPr>
            <a:endParaRPr lang="ru-RU" dirty="0"/>
          </a:p>
        </p:txBody>
      </p:sp>
      <p:sp>
        <p:nvSpPr>
          <p:cNvPr id="5" name="Rectangle 1"/>
          <p:cNvSpPr>
            <a:spLocks noChangeArrowheads="1"/>
          </p:cNvSpPr>
          <p:nvPr/>
        </p:nvSpPr>
        <p:spPr bwMode="auto">
          <a:xfrm>
            <a:off x="4804012" y="163773"/>
            <a:ext cx="72060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ru-RU" sz="2800" b="1" dirty="0" smtClean="0">
                <a:solidFill>
                  <a:srgbClr val="000000"/>
                </a:solidFill>
                <a:effectLst>
                  <a:outerShdw blurRad="38100" dist="38100" dir="2700000" algn="tl">
                    <a:srgbClr val="000000">
                      <a:alpha val="43137"/>
                    </a:srgbClr>
                  </a:outerShdw>
                </a:effectLst>
                <a:latin typeface="Monotype Corsiva" pitchFamily="66" charset="0"/>
              </a:rPr>
              <a:t>	Исмаилов, Ш. И. Экология и охрана природы Дагестана / Ш. И. Исмаилов, З. А. </a:t>
            </a:r>
            <a:r>
              <a:rPr lang="ru-RU" sz="2800" b="1" dirty="0" err="1" smtClean="0">
                <a:solidFill>
                  <a:srgbClr val="000000"/>
                </a:solidFill>
                <a:effectLst>
                  <a:outerShdw blurRad="38100" dist="38100" dir="2700000" algn="tl">
                    <a:srgbClr val="000000">
                      <a:alpha val="43137"/>
                    </a:srgbClr>
                  </a:outerShdw>
                </a:effectLst>
                <a:latin typeface="Monotype Corsiva" pitchFamily="66" charset="0"/>
              </a:rPr>
              <a:t>Шахмарданов</a:t>
            </a:r>
            <a:r>
              <a:rPr lang="ru-RU" sz="2800" b="1" dirty="0" smtClean="0">
                <a:solidFill>
                  <a:srgbClr val="000000"/>
                </a:solidFill>
                <a:effectLst>
                  <a:outerShdw blurRad="38100" dist="38100" dir="2700000" algn="tl">
                    <a:srgbClr val="000000">
                      <a:alpha val="43137"/>
                    </a:srgbClr>
                  </a:outerShdw>
                </a:effectLst>
                <a:latin typeface="Monotype Corsiva" pitchFamily="66" charset="0"/>
              </a:rPr>
              <a:t>. - Махачкала: Издательство </a:t>
            </a:r>
            <a:r>
              <a:rPr lang="ru-RU" sz="2800" b="1" spc="-150" dirty="0" smtClean="0">
                <a:solidFill>
                  <a:srgbClr val="000000"/>
                </a:solidFill>
                <a:effectLst>
                  <a:outerShdw blurRad="38100" dist="38100" dir="2700000" algn="tl">
                    <a:srgbClr val="000000">
                      <a:alpha val="43137"/>
                    </a:srgbClr>
                  </a:outerShdw>
                </a:effectLst>
                <a:latin typeface="Monotype Corsiva" pitchFamily="66" charset="0"/>
              </a:rPr>
              <a:t>ООО «</a:t>
            </a:r>
            <a:r>
              <a:rPr lang="ru-RU" sz="2800" b="1" spc="-150" dirty="0" err="1" smtClean="0">
                <a:solidFill>
                  <a:srgbClr val="000000"/>
                </a:solidFill>
                <a:effectLst>
                  <a:outerShdw blurRad="38100" dist="38100" dir="2700000" algn="tl">
                    <a:srgbClr val="000000">
                      <a:alpha val="43137"/>
                    </a:srgbClr>
                  </a:outerShdw>
                </a:effectLst>
                <a:latin typeface="Monotype Corsiva" pitchFamily="66" charset="0"/>
              </a:rPr>
              <a:t>Мавел</a:t>
            </a:r>
            <a:r>
              <a:rPr lang="ru-RU" sz="2800" b="1" spc="-150" dirty="0" smtClean="0">
                <a:solidFill>
                  <a:srgbClr val="000000"/>
                </a:solidFill>
                <a:effectLst>
                  <a:outerShdw blurRad="38100" dist="38100" dir="2700000" algn="tl">
                    <a:srgbClr val="000000">
                      <a:alpha val="43137"/>
                    </a:srgbClr>
                  </a:outerShdw>
                </a:effectLst>
                <a:latin typeface="Monotype Corsiva" pitchFamily="66" charset="0"/>
              </a:rPr>
              <a:t>», 2004. - 232 с.</a:t>
            </a:r>
            <a:endParaRPr kumimoji="0" lang="ru-RU" sz="2800" b="1" i="0" u="none" strike="noStrike" cap="none" spc="-150" normalizeH="0" baseline="0" dirty="0" smtClean="0">
              <a:ln>
                <a:noFill/>
              </a:ln>
              <a:solidFill>
                <a:srgbClr val="000000"/>
              </a:solidFill>
              <a:effectLst>
                <a:outerShdw blurRad="38100" dist="38100" dir="2700000" algn="tl">
                  <a:srgbClr val="000000">
                    <a:alpha val="43137"/>
                  </a:srgbClr>
                </a:outerShdw>
              </a:effectLst>
              <a:latin typeface="Monotype Corsiva" pitchFamily="66"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4804012" y="1"/>
            <a:ext cx="7192370" cy="1692322"/>
          </a:xfrm>
          <a:prstGeom prst="rect">
            <a:avLst/>
          </a:prstGeom>
        </p:spPr>
        <p:txBody>
          <a:bodyPr vert="horz" lIns="91440" tIns="45720" rIns="91440" bIns="45720" rtlCol="0" anchor="b">
            <a:normAutofit fontScale="92500"/>
          </a:bodyPr>
          <a:lstStyle/>
          <a:p>
            <a:pPr marL="0" marR="0" lvl="0" indent="0" algn="just" defTabSz="914400" rtl="0" eaLnBrk="1" fontAlgn="auto" latinLnBrk="0" hangingPunct="1">
              <a:lnSpc>
                <a:spcPct val="90000"/>
              </a:lnSpc>
              <a:spcBef>
                <a:spcPct val="0"/>
              </a:spcBef>
              <a:spcAft>
                <a:spcPts val="0"/>
              </a:spcAft>
              <a:buClrTx/>
              <a:buSzTx/>
              <a:buFont typeface="Arial" pitchFamily="34" charset="0"/>
              <a:buNone/>
              <a:tabLst/>
              <a:defRPr/>
            </a:pPr>
            <a:r>
              <a:rPr kumimoji="0" lang="ru-RU" sz="3400" b="1" i="0" u="none" strike="noStrike" kern="1200" cap="none" spc="0" normalizeH="0" baseline="0" noProof="0" dirty="0" smtClean="0">
                <a:ln>
                  <a:noFill/>
                </a:ln>
                <a:solidFill>
                  <a:schemeClr val="tx2">
                    <a:lumMod val="75000"/>
                  </a:schemeClr>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	</a:t>
            </a:r>
            <a:r>
              <a:rPr kumimoji="0" lang="ru-RU" sz="2800" b="1" i="0" u="none" strike="noStrike" kern="1200" cap="none" spc="-300" normalizeH="0" baseline="0" noProof="0" dirty="0"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Львов,,</a:t>
            </a:r>
            <a:r>
              <a:rPr kumimoji="0" lang="ru-RU" sz="2800" b="1" i="0" u="none" strike="noStrike" kern="1200" cap="none" spc="-300" normalizeH="0" noProof="0" dirty="0"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 </a:t>
            </a:r>
            <a:r>
              <a:rPr kumimoji="0" lang="ru-RU" sz="2800" b="1" i="0" u="none" strike="noStrike" kern="1200" cap="none" spc="-300" normalizeH="0" baseline="0" noProof="0" dirty="0"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П. Л.</a:t>
            </a:r>
            <a:r>
              <a:rPr kumimoji="0" lang="ru-RU" sz="2800" b="1" i="0" u="none" strike="noStrike" kern="1200" cap="none" spc="-300" normalizeH="0" baseline="0" noProof="0" dirty="0" smtClean="0">
                <a:ln>
                  <a:noFill/>
                </a:ln>
                <a:solidFill>
                  <a:srgbClr val="FF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 </a:t>
            </a:r>
            <a:r>
              <a:rPr kumimoji="0" lang="ru-RU" sz="2800" b="1" i="0" u="none" strike="noStrike" kern="1200" cap="none" spc="-150" normalizeH="0" baseline="0" noProof="0" dirty="0"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Экскурсия учащихся </a:t>
            </a:r>
            <a:r>
              <a:rPr kumimoji="0" lang="ru-RU" sz="28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на </a:t>
            </a:r>
            <a:r>
              <a:rPr kumimoji="0" lang="ru-RU" sz="2800" b="1" i="0" u="none" strike="noStrike" kern="1200" cap="none" spc="0" normalizeH="0" baseline="0" noProof="0" dirty="0" err="1"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Кумторкалинский</a:t>
            </a:r>
            <a:r>
              <a:rPr kumimoji="0" lang="ru-RU" sz="28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 бархан Сарыкум / П. Л. Львов, Г. К. </a:t>
            </a:r>
            <a:r>
              <a:rPr kumimoji="0" lang="ru-RU" sz="2800" b="1" i="0" u="none" strike="noStrike" kern="1200" cap="none" spc="0" normalizeH="0" baseline="0" noProof="0" dirty="0" err="1"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Рябченко</a:t>
            </a:r>
            <a:r>
              <a:rPr kumimoji="0" lang="ru-RU" sz="28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 З. П. </a:t>
            </a:r>
            <a:r>
              <a:rPr kumimoji="0" lang="ru-RU" sz="2800" b="1" i="0" u="none" strike="noStrike" kern="1200" cap="none" spc="0" normalizeH="0" baseline="0" noProof="0" dirty="0" err="1"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Хонякина</a:t>
            </a:r>
            <a:r>
              <a:rPr kumimoji="0" lang="ru-RU" sz="28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rPr>
              <a:t>. – Махачкала: Дагестанское учебно-педагогическое издательство, 1960. - 60 с.</a:t>
            </a:r>
            <a:endParaRPr kumimoji="0" lang="ru-RU" sz="28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Monotype Corsiva" pitchFamily="66" charset="0"/>
              <a:ea typeface="+mj-ea"/>
              <a:cs typeface="Times New Roman" pitchFamily="18" charset="0"/>
            </a:endParaRPr>
          </a:p>
        </p:txBody>
      </p:sp>
      <p:sp>
        <p:nvSpPr>
          <p:cNvPr id="8" name="Содержимое 2"/>
          <p:cNvSpPr txBox="1">
            <a:spLocks/>
          </p:cNvSpPr>
          <p:nvPr/>
        </p:nvSpPr>
        <p:spPr>
          <a:xfrm>
            <a:off x="4872251" y="1665027"/>
            <a:ext cx="7137780" cy="5192973"/>
          </a:xfrm>
          <a:prstGeom prst="rect">
            <a:avLst/>
          </a:prstGeom>
        </p:spPr>
        <p:txBody>
          <a:bodyPr vert="horz" lIns="91440" tIns="45720" rIns="91440" bIns="45720" rtlCol="0">
            <a:normAutofit/>
          </a:bodyPr>
          <a:lstStyle/>
          <a:p>
            <a:pPr marL="180000" marR="0" lvl="0" indent="-180000" algn="just" defTabSz="914400" rtl="0" eaLnBrk="1" fontAlgn="auto" latinLnBrk="0" hangingPunct="1">
              <a:lnSpc>
                <a:spcPct val="90000"/>
              </a:lnSpc>
              <a:spcBef>
                <a:spcPts val="0"/>
              </a:spcBef>
              <a:spcAft>
                <a:spcPts val="0"/>
              </a:spcAft>
              <a:buClr>
                <a:schemeClr val="tx2"/>
              </a:buClr>
              <a:buSzPct val="80000"/>
              <a:buFont typeface="Wingdings" pitchFamily="2" charset="2"/>
              <a:buNone/>
              <a:tabLst/>
              <a:defRPr/>
            </a:pPr>
            <a:r>
              <a:rPr kumimoji="0" lang="ru-RU" sz="2000" b="0" i="0" u="none" strike="noStrike" kern="1200" cap="none" spc="0" normalizeH="0" baseline="0" noProof="0" dirty="0" smtClean="0">
                <a:ln>
                  <a:noFill/>
                </a:ln>
                <a:solidFill>
                  <a:schemeClr val="tx2"/>
                </a:solidFill>
                <a:effectLst/>
                <a:uLnTx/>
                <a:uFillTx/>
                <a:latin typeface="Monotype Corsiva" pitchFamily="66" charset="0"/>
                <a:ea typeface="+mn-ea"/>
                <a:cs typeface="+mn-cs"/>
              </a:rPr>
              <a:t>		</a:t>
            </a:r>
            <a:r>
              <a:rPr kumimoji="0" lang="ru-RU" sz="3200" b="0" i="0" u="none" strike="noStrike" kern="1200" cap="none" spc="-150" normalizeH="0" baseline="0" noProof="0" dirty="0" smtClean="0">
                <a:ln>
                  <a:noFill/>
                </a:ln>
                <a:solidFill>
                  <a:schemeClr val="tx1"/>
                </a:solidFill>
                <a:effectLst/>
                <a:uLnTx/>
                <a:uFillTx/>
                <a:latin typeface="Monotype Corsiva" pitchFamily="66" charset="0"/>
                <a:ea typeface="+mn-ea"/>
                <a:cs typeface="+mn-cs"/>
              </a:rPr>
              <a:t>Дагестан – страна гор и обширных низменностей с разнообразными формами рельефа, развитыми поверхностными водами, своеобразным климатом, почвами, растительностью и животным миром. </a:t>
            </a:r>
          </a:p>
          <a:p>
            <a:pPr marL="180000" marR="0" lvl="0" indent="-180000" algn="just" defTabSz="914400" rtl="0" eaLnBrk="1" fontAlgn="auto" latinLnBrk="0" hangingPunct="1">
              <a:lnSpc>
                <a:spcPct val="90000"/>
              </a:lnSpc>
              <a:spcBef>
                <a:spcPts val="0"/>
              </a:spcBef>
              <a:spcAft>
                <a:spcPts val="0"/>
              </a:spcAft>
              <a:buClr>
                <a:schemeClr val="tx2"/>
              </a:buClr>
              <a:buSzPct val="80000"/>
              <a:buFont typeface="Wingdings" pitchFamily="2" charset="2"/>
              <a:buNone/>
              <a:tabLst/>
              <a:defRPr/>
            </a:pPr>
            <a:r>
              <a:rPr lang="ru-RU" sz="3200" spc="-150" dirty="0" smtClean="0">
                <a:latin typeface="Monotype Corsiva" pitchFamily="66" charset="0"/>
              </a:rPr>
              <a:t>		</a:t>
            </a:r>
            <a:r>
              <a:rPr kumimoji="0" lang="ru-RU" sz="3200" b="0" i="0" u="none" strike="noStrike" kern="1200" cap="none" spc="-150" normalizeH="0" baseline="0" noProof="0" dirty="0" smtClean="0">
                <a:ln>
                  <a:noFill/>
                </a:ln>
                <a:solidFill>
                  <a:schemeClr val="tx1"/>
                </a:solidFill>
                <a:effectLst/>
                <a:uLnTx/>
                <a:uFillTx/>
                <a:latin typeface="Monotype Corsiva" pitchFamily="66" charset="0"/>
                <a:ea typeface="+mn-ea"/>
                <a:cs typeface="+mn-cs"/>
              </a:rPr>
              <a:t>В Дагестане много интересных уголков, среди них не малый интерес представляет </a:t>
            </a:r>
            <a:r>
              <a:rPr kumimoji="0" lang="ru-RU" sz="3200" b="0" i="0" u="none" strike="noStrike" kern="1200" cap="none" spc="-150" normalizeH="0" baseline="0" noProof="0" dirty="0" err="1" smtClean="0">
                <a:ln>
                  <a:noFill/>
                </a:ln>
                <a:solidFill>
                  <a:schemeClr val="tx1"/>
                </a:solidFill>
                <a:effectLst/>
                <a:uLnTx/>
                <a:uFillTx/>
                <a:latin typeface="Monotype Corsiva" pitchFamily="66" charset="0"/>
                <a:ea typeface="+mn-ea"/>
                <a:cs typeface="+mn-cs"/>
              </a:rPr>
              <a:t>Кумторкалинский</a:t>
            </a:r>
            <a:r>
              <a:rPr kumimoji="0" lang="ru-RU" sz="3200" b="0" i="0" u="none" strike="noStrike" kern="1200" cap="none" spc="-150" normalizeH="0" baseline="0" noProof="0" dirty="0" smtClean="0">
                <a:ln>
                  <a:noFill/>
                </a:ln>
                <a:solidFill>
                  <a:schemeClr val="tx1"/>
                </a:solidFill>
                <a:effectLst/>
                <a:uLnTx/>
                <a:uFillTx/>
                <a:latin typeface="Monotype Corsiva" pitchFamily="66" charset="0"/>
                <a:ea typeface="+mn-ea"/>
                <a:cs typeface="+mn-cs"/>
              </a:rPr>
              <a:t> бархан Сарыкум.</a:t>
            </a:r>
            <a:r>
              <a:rPr kumimoji="0" lang="ru-RU" sz="3200" b="0" i="0" u="none" strike="noStrike" kern="1200" cap="none" spc="-150" normalizeH="0" noProof="0" dirty="0" smtClean="0">
                <a:ln>
                  <a:noFill/>
                </a:ln>
                <a:solidFill>
                  <a:schemeClr val="tx1"/>
                </a:solidFill>
                <a:effectLst/>
                <a:uLnTx/>
                <a:uFillTx/>
                <a:latin typeface="Monotype Corsiva" pitchFamily="66" charset="0"/>
                <a:ea typeface="+mn-ea"/>
                <a:cs typeface="+mn-cs"/>
              </a:rPr>
              <a:t> </a:t>
            </a:r>
            <a:r>
              <a:rPr kumimoji="0" lang="ru-RU" sz="3200" b="0" i="0" u="none" strike="noStrike" kern="1200" cap="none" spc="-150" normalizeH="0" baseline="0" noProof="0" dirty="0" smtClean="0">
                <a:ln>
                  <a:noFill/>
                </a:ln>
                <a:effectLst/>
                <a:uLnTx/>
                <a:uFillTx/>
                <a:latin typeface="Monotype Corsiva" pitchFamily="66" charset="0"/>
                <a:ea typeface="+mn-ea"/>
                <a:cs typeface="+mn-cs"/>
              </a:rPr>
              <a:t>Данную</a:t>
            </a:r>
            <a:r>
              <a:rPr lang="ru-RU" sz="3200" spc="-150" dirty="0" smtClean="0">
                <a:latin typeface="Monotype Corsiva" pitchFamily="66" charset="0"/>
              </a:rPr>
              <a:t> брошюру издал институт </a:t>
            </a:r>
            <a:r>
              <a:rPr kumimoji="0" lang="ru-RU" sz="3200" b="0" i="0" u="none" strike="noStrike" kern="1200" cap="none" spc="-150" normalizeH="0" baseline="0" noProof="0" dirty="0" smtClean="0">
                <a:ln>
                  <a:noFill/>
                </a:ln>
                <a:effectLst/>
                <a:uLnTx/>
                <a:uFillTx/>
                <a:latin typeface="Monotype Corsiva" pitchFamily="66" charset="0"/>
                <a:ea typeface="+mn-ea"/>
                <a:cs typeface="+mn-cs"/>
              </a:rPr>
              <a:t>усовершенствования учителей, для</a:t>
            </a:r>
            <a:r>
              <a:rPr lang="ru-RU" sz="3200" spc="-150" dirty="0" smtClean="0">
                <a:latin typeface="Monotype Corsiva" pitchFamily="66" charset="0"/>
              </a:rPr>
              <a:t> </a:t>
            </a:r>
            <a:r>
              <a:rPr kumimoji="0" lang="ru-RU" sz="3200" b="0" i="0" u="none" strike="noStrike" kern="1200" cap="none" spc="-150" normalizeH="0" baseline="0" noProof="0" dirty="0" smtClean="0">
                <a:ln>
                  <a:noFill/>
                </a:ln>
                <a:effectLst/>
                <a:uLnTx/>
                <a:uFillTx/>
                <a:latin typeface="Monotype Corsiva" pitchFamily="66" charset="0"/>
                <a:ea typeface="+mn-ea"/>
                <a:cs typeface="+mn-cs"/>
              </a:rPr>
              <a:t>учителей в развертывании краеведческой работы в школе.</a:t>
            </a:r>
            <a:endParaRPr kumimoji="0" lang="ru-RU" sz="3200" b="0" i="0" u="none" strike="noStrike" kern="1200" cap="none" spc="-150" normalizeH="0" baseline="0" noProof="0" dirty="0">
              <a:ln>
                <a:noFill/>
              </a:ln>
              <a:effectLst/>
              <a:uLnTx/>
              <a:uFillTx/>
              <a:latin typeface="Monotype Corsiva" pitchFamily="66" charset="0"/>
              <a:ea typeface="+mn-ea"/>
              <a:cs typeface="+mn-cs"/>
            </a:endParaRPr>
          </a:p>
        </p:txBody>
      </p:sp>
      <p:sp>
        <p:nvSpPr>
          <p:cNvPr id="7" name="Заголовок 6"/>
          <p:cNvSpPr>
            <a:spLocks noGrp="1"/>
          </p:cNvSpPr>
          <p:nvPr>
            <p:ph type="title"/>
          </p:nvPr>
        </p:nvSpPr>
        <p:spPr/>
        <p:txBody>
          <a:bodyPr/>
          <a:lstStyle/>
          <a:p>
            <a:r>
              <a:rPr lang="ru-RU" sz="3200" dirty="0" smtClean="0">
                <a:latin typeface="Monotype Corsiva" pitchFamily="66" charset="0"/>
              </a:rPr>
              <a:t>КНИЖНЫЕ ИЗДАНИЯ</a:t>
            </a:r>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18615" y="3370998"/>
            <a:ext cx="11386782" cy="954107"/>
          </a:xfrm>
          <a:prstGeom prst="rect">
            <a:avLst/>
          </a:prstGeom>
        </p:spPr>
        <p:txBody>
          <a:bodyPr wrap="square">
            <a:spAutoFit/>
          </a:bodyPr>
          <a:lstStyle/>
          <a:p>
            <a:pPr algn="just"/>
            <a:r>
              <a:rPr lang="ru-RU" sz="2800" b="1" dirty="0" smtClean="0">
                <a:effectLst>
                  <a:outerShdw blurRad="38100" dist="38100" dir="2700000" algn="tl">
                    <a:srgbClr val="000000">
                      <a:alpha val="43137"/>
                    </a:srgbClr>
                  </a:outerShdw>
                </a:effectLst>
                <a:latin typeface="Monotype Corsiva" pitchFamily="66" charset="0"/>
              </a:rPr>
              <a:t>	</a:t>
            </a:r>
            <a:r>
              <a:rPr lang="ru-RU" sz="2800" b="1" dirty="0" smtClean="0">
                <a:solidFill>
                  <a:srgbClr val="000000"/>
                </a:solidFill>
                <a:effectLst>
                  <a:outerShdw blurRad="38100" dist="38100" dir="2700000" algn="tl">
                    <a:srgbClr val="000000">
                      <a:alpha val="43137"/>
                    </a:srgbClr>
                  </a:outerShdw>
                </a:effectLst>
                <a:latin typeface="Monotype Corsiva" pitchFamily="66" charset="0"/>
              </a:rPr>
              <a:t>Майоров, А. А. Эоловая пустыня у подножия Дагестана / А. А. Майоров. - Махачкала : Дагестанский научно-исследовательский институт, 1927. - 116 с.</a:t>
            </a:r>
            <a:endParaRPr lang="ru-RU" sz="2800" b="1" dirty="0">
              <a:solidFill>
                <a:srgbClr val="000000"/>
              </a:solidFill>
              <a:effectLst>
                <a:outerShdw blurRad="38100" dist="38100" dir="2700000" algn="tl">
                  <a:srgbClr val="000000">
                    <a:alpha val="43137"/>
                  </a:srgbClr>
                </a:outerShdw>
              </a:effectLst>
              <a:latin typeface="Monotype Corsiva" pitchFamily="66" charset="0"/>
            </a:endParaRPr>
          </a:p>
        </p:txBody>
      </p:sp>
      <p:sp>
        <p:nvSpPr>
          <p:cNvPr id="1025" name="Rectangle 1"/>
          <p:cNvSpPr>
            <a:spLocks noChangeArrowheads="1"/>
          </p:cNvSpPr>
          <p:nvPr/>
        </p:nvSpPr>
        <p:spPr bwMode="auto">
          <a:xfrm>
            <a:off x="0" y="4300815"/>
            <a:ext cx="12192000"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80000" marR="0" lvl="1" indent="0" algn="just" defTabSz="540000" rtl="0" eaLnBrk="1" fontAlgn="base" latinLnBrk="0" hangingPunct="1">
              <a:lnSpc>
                <a:spcPct val="100000"/>
              </a:lnSpc>
              <a:spcBef>
                <a:spcPct val="0"/>
              </a:spcBef>
              <a:spcAft>
                <a:spcPct val="0"/>
              </a:spcAft>
              <a:buClrTx/>
              <a:buSzTx/>
              <a:buFontTx/>
              <a:buNone/>
              <a:tabLst/>
            </a:pPr>
            <a:r>
              <a:rPr kumimoji="0" lang="ru-RU" sz="2400" i="0" u="none" strike="noStrike" cap="none" normalizeH="0" baseline="0" dirty="0" smtClean="0">
                <a:ln>
                  <a:noFill/>
                </a:ln>
                <a:effectLst/>
                <a:latin typeface="Monotype Corsiva" pitchFamily="66" charset="0"/>
                <a:cs typeface="Arial" pitchFamily="34" charset="0"/>
              </a:rPr>
              <a:t>		В этой книге речь идет об одном редкостном оазисе флоры сыпучих песков, свойственной</a:t>
            </a:r>
            <a:r>
              <a:rPr kumimoji="0" lang="ru-RU" sz="2400" i="0" u="none" strike="noStrike" cap="none" normalizeH="0" dirty="0" smtClean="0">
                <a:ln>
                  <a:noFill/>
                </a:ln>
                <a:effectLst/>
                <a:latin typeface="Monotype Corsiva" pitchFamily="66" charset="0"/>
                <a:cs typeface="Arial" pitchFamily="34" charset="0"/>
              </a:rPr>
              <a:t> средней Азии и неожиданно открытой на Кавказе в полной исключительности обстановке его существования. </a:t>
            </a:r>
          </a:p>
          <a:p>
            <a:pPr marL="180000" lvl="1" algn="just" defTabSz="540000" fontAlgn="base">
              <a:spcBef>
                <a:spcPct val="0"/>
              </a:spcBef>
              <a:spcAft>
                <a:spcPct val="0"/>
              </a:spcAft>
            </a:pPr>
            <a:r>
              <a:rPr lang="ru-RU" sz="2400" baseline="0" dirty="0" smtClean="0">
                <a:latin typeface="Monotype Corsiva" pitchFamily="66" charset="0"/>
                <a:cs typeface="Arial" pitchFamily="34" charset="0"/>
              </a:rPr>
              <a:t>		Экземпляр из фонда редких и ценных книг. Издание оснащено </a:t>
            </a:r>
            <a:r>
              <a:rPr lang="ru-RU" sz="2400" dirty="0" smtClean="0">
                <a:latin typeface="Monotype Corsiva" pitchFamily="66" charset="0"/>
              </a:rPr>
              <a:t>иллюстрациями в тексте и отдельными таблицами.</a:t>
            </a:r>
            <a:endParaRPr kumimoji="0" lang="ru-RU" sz="2400" i="0" u="none" strike="noStrike" cap="none" normalizeH="0" baseline="0" dirty="0" smtClean="0">
              <a:ln>
                <a:noFill/>
              </a:ln>
              <a:effectLst/>
              <a:latin typeface="Monotype Corsiva"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Заголовок 1"/>
          <p:cNvSpPr>
            <a:spLocks noGrp="1"/>
          </p:cNvSpPr>
          <p:nvPr>
            <p:ph type="title"/>
          </p:nvPr>
        </p:nvSpPr>
        <p:spPr>
          <a:xfrm>
            <a:off x="504967" y="341193"/>
            <a:ext cx="11687034" cy="1091822"/>
          </a:xfrm>
        </p:spPr>
        <p:txBody>
          <a:bodyPr>
            <a:noAutofit/>
          </a:bodyPr>
          <a:lstStyle/>
          <a:p>
            <a:r>
              <a:rPr lang="ru-RU" sz="2400" b="1" dirty="0" smtClean="0">
                <a:latin typeface="Monotype Corsiva" pitchFamily="66" charset="0"/>
              </a:rPr>
              <a:t>	</a:t>
            </a:r>
            <a:r>
              <a:rPr lang="ru-RU" sz="2800" b="1" dirty="0" smtClean="0">
                <a:solidFill>
                  <a:srgbClr val="000000"/>
                </a:solidFill>
                <a:latin typeface="Monotype Corsiva" pitchFamily="66" charset="0"/>
              </a:rPr>
              <a:t>Магомедов, И. Г</a:t>
            </a:r>
            <a:r>
              <a:rPr lang="ru-RU" sz="2800" dirty="0" smtClean="0">
                <a:solidFill>
                  <a:srgbClr val="000000"/>
                </a:solidFill>
                <a:latin typeface="Monotype Corsiva" pitchFamily="66" charset="0"/>
              </a:rPr>
              <a:t>. </a:t>
            </a:r>
            <a:r>
              <a:rPr lang="ru-RU" sz="2800" b="1" dirty="0" smtClean="0">
                <a:solidFill>
                  <a:srgbClr val="000000"/>
                </a:solidFill>
                <a:latin typeface="Monotype Corsiva" pitchFamily="66" charset="0"/>
              </a:rPr>
              <a:t>Заповедные уголки Дагестана / </a:t>
            </a:r>
            <a:r>
              <a:rPr lang="ru-RU" sz="2800" b="1" dirty="0" err="1" smtClean="0">
                <a:solidFill>
                  <a:srgbClr val="000000"/>
                </a:solidFill>
                <a:latin typeface="Monotype Corsiva" pitchFamily="66" charset="0"/>
              </a:rPr>
              <a:t>Ибрагимхалил</a:t>
            </a:r>
            <a:r>
              <a:rPr lang="ru-RU" sz="2800" b="1" dirty="0" smtClean="0">
                <a:solidFill>
                  <a:srgbClr val="000000"/>
                </a:solidFill>
                <a:latin typeface="Monotype Corsiva" pitchFamily="66" charset="0"/>
              </a:rPr>
              <a:t> </a:t>
            </a:r>
            <a:r>
              <a:rPr lang="ru-RU" sz="2800" b="1" dirty="0" err="1" smtClean="0">
                <a:solidFill>
                  <a:srgbClr val="000000"/>
                </a:solidFill>
                <a:latin typeface="Monotype Corsiva" pitchFamily="66" charset="0"/>
              </a:rPr>
              <a:t>Гитинович</a:t>
            </a:r>
            <a:r>
              <a:rPr lang="ru-RU" sz="2800" b="1" dirty="0" smtClean="0">
                <a:solidFill>
                  <a:srgbClr val="000000"/>
                </a:solidFill>
                <a:latin typeface="Monotype Corsiva" pitchFamily="66" charset="0"/>
              </a:rPr>
              <a:t> Магомедов. - Махачкала: Дагестанское книжное издательство, 2006. - 220 с.</a:t>
            </a:r>
            <a:r>
              <a:rPr lang="ru-RU" sz="2400" dirty="0" smtClean="0">
                <a:latin typeface="Monotype Corsiva" pitchFamily="66" charset="0"/>
              </a:rPr>
              <a:t/>
            </a:r>
            <a:br>
              <a:rPr lang="ru-RU" sz="2400" dirty="0" smtClean="0">
                <a:latin typeface="Monotype Corsiva" pitchFamily="66" charset="0"/>
              </a:rPr>
            </a:br>
            <a:endParaRPr lang="ru-RU" sz="2400" dirty="0">
              <a:latin typeface="Monotype Corsiva" pitchFamily="66" charset="0"/>
            </a:endParaRPr>
          </a:p>
        </p:txBody>
      </p:sp>
      <p:sp>
        <p:nvSpPr>
          <p:cNvPr id="10" name="Содержимое 2"/>
          <p:cNvSpPr>
            <a:spLocks noGrp="1"/>
          </p:cNvSpPr>
          <p:nvPr>
            <p:ph idx="1"/>
          </p:nvPr>
        </p:nvSpPr>
        <p:spPr>
          <a:xfrm>
            <a:off x="0" y="1221476"/>
            <a:ext cx="12192000" cy="2442948"/>
          </a:xfrm>
        </p:spPr>
        <p:txBody>
          <a:bodyPr/>
          <a:lstStyle/>
          <a:p>
            <a:pPr marL="180000" indent="-180000" algn="just">
              <a:spcBef>
                <a:spcPts val="0"/>
              </a:spcBef>
              <a:buNone/>
            </a:pPr>
            <a:r>
              <a:rPr lang="ru-RU" dirty="0" smtClean="0">
                <a:latin typeface="Monotype Corsiva" pitchFamily="66" charset="0"/>
              </a:rPr>
              <a:t>		</a:t>
            </a:r>
            <a:r>
              <a:rPr lang="ru-RU" sz="2400" dirty="0" smtClean="0">
                <a:solidFill>
                  <a:schemeClr val="tx1"/>
                </a:solidFill>
                <a:latin typeface="Monotype Corsiva" pitchFamily="66" charset="0"/>
              </a:rPr>
              <a:t>Известный в республике географ и краевед рассказывает об уникальных уголках Дагестана, заповедных местах, где природа сохранила свою первозданную красоту. Заповедник, заповедные места, где оберегаются редкие ценные растения, животные, уникальные ландшафты.</a:t>
            </a:r>
          </a:p>
          <a:p>
            <a:pPr marL="180000" indent="-180000" algn="just">
              <a:spcBef>
                <a:spcPts val="0"/>
              </a:spcBef>
              <a:buNone/>
            </a:pPr>
            <a:r>
              <a:rPr lang="ru-RU" sz="2400" dirty="0" smtClean="0">
                <a:solidFill>
                  <a:schemeClr val="tx1"/>
                </a:solidFill>
                <a:latin typeface="Monotype Corsiva" pitchFamily="66" charset="0"/>
              </a:rPr>
              <a:t>		В книге звучит призыв к современникам и будущему поколению сберечь этот яркий и разнообразный мир родной природы. Предназначена для широкого круга читателей.</a:t>
            </a:r>
            <a:endParaRPr lang="ru-RU" sz="2400" dirty="0">
              <a:solidFill>
                <a:schemeClr val="tx1"/>
              </a:solidFill>
              <a:latin typeface="Monotype Corsiva" pitchFamily="66"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1120" y="467360"/>
            <a:ext cx="9716740" cy="1233424"/>
          </a:xfrm>
        </p:spPr>
        <p:txBody>
          <a:bodyPr>
            <a:normAutofit fontScale="90000"/>
          </a:bodyPr>
          <a:lstStyle/>
          <a:p>
            <a:r>
              <a:rPr lang="ru-RU" b="1" dirty="0" smtClean="0">
                <a:effectLst>
                  <a:outerShdw blurRad="38100" dist="38100" dir="2700000" algn="tl">
                    <a:srgbClr val="000000">
                      <a:alpha val="43137"/>
                    </a:srgbClr>
                  </a:outerShdw>
                </a:effectLst>
                <a:latin typeface="Monotype Corsiva" pitchFamily="66" charset="0"/>
              </a:rPr>
              <a:t>	Сарыкумские барханы / сост. Г.С. Джамирзоев. - Махачкала : Издание заповедника «Дагестанский», 2013. - 64 с.</a:t>
            </a:r>
            <a:endParaRPr lang="ru-RU" b="1" dirty="0">
              <a:effectLst>
                <a:outerShdw blurRad="38100" dist="38100" dir="2700000" algn="tl">
                  <a:srgbClr val="000000">
                    <a:alpha val="43137"/>
                  </a:srgbClr>
                </a:outerShdw>
              </a:effectLst>
              <a:latin typeface="Monotype Corsiva" pitchFamily="66" charset="0"/>
            </a:endParaRPr>
          </a:p>
        </p:txBody>
      </p:sp>
      <p:sp>
        <p:nvSpPr>
          <p:cNvPr id="3" name="Содержимое 2"/>
          <p:cNvSpPr>
            <a:spLocks noGrp="1"/>
          </p:cNvSpPr>
          <p:nvPr>
            <p:ph idx="1"/>
          </p:nvPr>
        </p:nvSpPr>
        <p:spPr>
          <a:xfrm>
            <a:off x="4827181" y="1901952"/>
            <a:ext cx="6023699" cy="4127627"/>
          </a:xfrm>
        </p:spPr>
        <p:txBody>
          <a:bodyPr/>
          <a:lstStyle/>
          <a:p>
            <a:pPr marL="180000" indent="-180000" algn="just" defTabSz="360000">
              <a:spcBef>
                <a:spcPts val="0"/>
              </a:spcBef>
              <a:buNone/>
            </a:pPr>
            <a:r>
              <a:rPr lang="ru-RU" dirty="0" smtClean="0">
                <a:latin typeface="Monotype Corsiva" pitchFamily="66" charset="0"/>
              </a:rPr>
              <a:t>			Сарыкумские барханы (Сарыкум) расположены на  юго-западе Российской Федерации, в Кумторкалинском районе Республики Дагестан, у основания северных склонов хребта </a:t>
            </a:r>
            <a:r>
              <a:rPr lang="ru-RU" dirty="0" err="1" smtClean="0">
                <a:latin typeface="Monotype Corsiva" pitchFamily="66" charset="0"/>
              </a:rPr>
              <a:t>Нарат-Тюбе</a:t>
            </a:r>
            <a:r>
              <a:rPr lang="ru-RU" dirty="0" smtClean="0">
                <a:latin typeface="Monotype Corsiva" pitchFamily="66" charset="0"/>
              </a:rPr>
              <a:t>, на левом берегу реки </a:t>
            </a:r>
            <a:r>
              <a:rPr lang="ru-RU" dirty="0" err="1" smtClean="0">
                <a:latin typeface="Monotype Corsiva" pitchFamily="66" charset="0"/>
              </a:rPr>
              <a:t>Шура-Озень</a:t>
            </a:r>
            <a:r>
              <a:rPr lang="ru-RU" dirty="0" smtClean="0">
                <a:latin typeface="Monotype Corsiva" pitchFamily="66" charset="0"/>
              </a:rPr>
              <a:t>. В 1978 году Сарыкум был объявлен памятником природы, а с 1987 года в государственном природном заповеднике «Дагестанский» организован участок «Сарыкумские барханы».</a:t>
            </a:r>
          </a:p>
          <a:p>
            <a:pPr marL="180000" indent="-180000" algn="just" defTabSz="360000">
              <a:spcBef>
                <a:spcPts val="0"/>
              </a:spcBef>
              <a:buNone/>
            </a:pPr>
            <a:r>
              <a:rPr lang="ru-RU" dirty="0" smtClean="0">
                <a:latin typeface="Monotype Corsiva" pitchFamily="66" charset="0"/>
              </a:rPr>
              <a:t>			Книга носит популярный характер и рассказывает об уникальном объекте заповедной природы Дагестана – </a:t>
            </a:r>
            <a:r>
              <a:rPr lang="ru-RU" dirty="0" err="1" smtClean="0">
                <a:latin typeface="Monotype Corsiva" pitchFamily="66" charset="0"/>
              </a:rPr>
              <a:t>Сарыкумских</a:t>
            </a:r>
            <a:r>
              <a:rPr lang="ru-RU" dirty="0" smtClean="0">
                <a:latin typeface="Monotype Corsiva" pitchFamily="66" charset="0"/>
              </a:rPr>
              <a:t>  барханах.</a:t>
            </a:r>
          </a:p>
          <a:p>
            <a:pPr marL="180000" indent="-180000" algn="just" defTabSz="360000">
              <a:spcBef>
                <a:spcPts val="0"/>
              </a:spcBef>
              <a:buNone/>
            </a:pPr>
            <a:r>
              <a:rPr lang="ru-RU" dirty="0" smtClean="0">
                <a:latin typeface="Monotype Corsiva" pitchFamily="66" charset="0"/>
              </a:rPr>
              <a:t>			Эта красочная книга заинтересует широкий круг читателей.</a:t>
            </a:r>
            <a:endParaRPr lang="ru-RU" dirty="0">
              <a:latin typeface="Monotype Corsiva" pitchFamily="66" charset="0"/>
            </a:endParaRPr>
          </a:p>
        </p:txBody>
      </p:sp>
      <p:pic>
        <p:nvPicPr>
          <p:cNvPr id="2050" name="Picture 2" descr="F:\6.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rot="5400000">
            <a:off x="1152037" y="2396384"/>
            <a:ext cx="3923748" cy="2788586"/>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6036" y="467360"/>
            <a:ext cx="8405434" cy="1233424"/>
          </a:xfrm>
        </p:spPr>
        <p:txBody>
          <a:bodyPr>
            <a:normAutofit fontScale="90000"/>
          </a:bodyPr>
          <a:lstStyle/>
          <a:p>
            <a:pPr algn="just"/>
            <a:r>
              <a:rPr lang="ru-RU" b="1" dirty="0" smtClean="0">
                <a:latin typeface="Monotype Corsiva" pitchFamily="66" charset="0"/>
              </a:rPr>
              <a:t>	</a:t>
            </a:r>
            <a:r>
              <a:rPr lang="ru-RU" b="1" spc="-300" dirty="0" err="1" smtClean="0">
                <a:effectLst>
                  <a:outerShdw blurRad="38100" dist="38100" dir="2700000" algn="tl">
                    <a:srgbClr val="000000">
                      <a:alpha val="43137"/>
                    </a:srgbClr>
                  </a:outerShdw>
                </a:effectLst>
                <a:latin typeface="Monotype Corsiva" pitchFamily="66" charset="0"/>
              </a:rPr>
              <a:t>Шахмарданов</a:t>
            </a:r>
            <a:r>
              <a:rPr lang="ru-RU" b="1" spc="-300" dirty="0" smtClean="0">
                <a:effectLst>
                  <a:outerShdw blurRad="38100" dist="38100" dir="2700000" algn="tl">
                    <a:srgbClr val="000000">
                      <a:alpha val="43137"/>
                    </a:srgbClr>
                  </a:outerShdw>
                </a:effectLst>
                <a:latin typeface="Monotype Corsiva" pitchFamily="66" charset="0"/>
              </a:rPr>
              <a:t>, З. А. </a:t>
            </a:r>
            <a:r>
              <a:rPr lang="ru-RU" b="1" dirty="0" smtClean="0">
                <a:effectLst>
                  <a:outerShdw blurRad="38100" dist="38100" dir="2700000" algn="tl">
                    <a:srgbClr val="000000">
                      <a:alpha val="43137"/>
                    </a:srgbClr>
                  </a:outerShdw>
                </a:effectLst>
                <a:latin typeface="Monotype Corsiva" pitchFamily="66" charset="0"/>
              </a:rPr>
              <a:t>Экология и охрана окружающей среды Дагестана. - Махачкала: Дагестанское книжное издательство, 2008. - 152 с.</a:t>
            </a:r>
            <a:endParaRPr lang="ru-RU" b="1" dirty="0">
              <a:effectLst>
                <a:outerShdw blurRad="38100" dist="38100" dir="2700000" algn="tl">
                  <a:srgbClr val="000000">
                    <a:alpha val="43137"/>
                  </a:srgbClr>
                </a:outerShdw>
              </a:effectLst>
              <a:latin typeface="Monotype Corsiva" pitchFamily="66" charset="0"/>
            </a:endParaRPr>
          </a:p>
        </p:txBody>
      </p:sp>
      <p:sp>
        <p:nvSpPr>
          <p:cNvPr id="3" name="Содержимое 2"/>
          <p:cNvSpPr>
            <a:spLocks noGrp="1"/>
          </p:cNvSpPr>
          <p:nvPr>
            <p:ph idx="1"/>
          </p:nvPr>
        </p:nvSpPr>
        <p:spPr>
          <a:xfrm>
            <a:off x="3794078" y="1774209"/>
            <a:ext cx="7356144" cy="4326340"/>
          </a:xfrm>
        </p:spPr>
        <p:txBody>
          <a:bodyPr>
            <a:normAutofit/>
          </a:bodyPr>
          <a:lstStyle/>
          <a:p>
            <a:pPr marL="180000" indent="-180000" algn="just">
              <a:spcBef>
                <a:spcPts val="0"/>
              </a:spcBef>
              <a:buNone/>
            </a:pPr>
            <a:r>
              <a:rPr lang="ru-RU" dirty="0" smtClean="0">
                <a:latin typeface="Monotype Corsiva" pitchFamily="66" charset="0"/>
              </a:rPr>
              <a:t>		</a:t>
            </a:r>
            <a:r>
              <a:rPr lang="ru-RU" sz="2400" dirty="0" smtClean="0">
                <a:latin typeface="Monotype Corsiva" pitchFamily="66" charset="0"/>
              </a:rPr>
              <a:t>В книге рассматривается широкий круг вопросов – от </a:t>
            </a:r>
            <a:r>
              <a:rPr lang="ru-RU" sz="2400" spc="-150" dirty="0" smtClean="0">
                <a:latin typeface="Monotype Corsiva" pitchFamily="66" charset="0"/>
              </a:rPr>
              <a:t>истории развития науки об экологии до охраны </a:t>
            </a:r>
            <a:r>
              <a:rPr lang="ru-RU" sz="2400" dirty="0" smtClean="0">
                <a:latin typeface="Monotype Corsiva" pitchFamily="66" charset="0"/>
              </a:rPr>
              <a:t>окружающей среды. К таким особо охраняемым природным </a:t>
            </a:r>
            <a:r>
              <a:rPr lang="ru-RU" sz="2400" spc="-300" dirty="0" smtClean="0">
                <a:latin typeface="Monotype Corsiva" pitchFamily="66" charset="0"/>
              </a:rPr>
              <a:t>территориям, которые </a:t>
            </a:r>
            <a:r>
              <a:rPr lang="ru-RU" sz="2400" spc="-150" dirty="0" smtClean="0">
                <a:latin typeface="Monotype Corsiva" pitchFamily="66" charset="0"/>
              </a:rPr>
              <a:t>являются объектами общенационального достояния </a:t>
            </a:r>
            <a:r>
              <a:rPr lang="ru-RU" sz="2400" dirty="0" smtClean="0">
                <a:latin typeface="Monotype Corsiva" pitchFamily="66" charset="0"/>
              </a:rPr>
              <a:t>относятся: природные заповедники, заказники, памятники природы, биосферные природные заповедники, национальные парки, природные парки, дендрологические парки, ботанические сады, лечебно-оздоровительные местности и курорты. В книге рассмотрены краткие характеристики заповедников, заказников и памятников природы Дагестана. </a:t>
            </a:r>
          </a:p>
          <a:p>
            <a:pPr marL="180000" indent="-180000" algn="just">
              <a:spcBef>
                <a:spcPts val="0"/>
              </a:spcBef>
              <a:buNone/>
            </a:pPr>
            <a:r>
              <a:rPr lang="ru-RU" sz="2400" dirty="0" smtClean="0">
                <a:latin typeface="Monotype Corsiva" pitchFamily="66" charset="0"/>
              </a:rPr>
              <a:t>		Книга предназначена для широкого круга читателей.</a:t>
            </a:r>
          </a:p>
          <a:p>
            <a:pPr algn="just">
              <a:buNone/>
            </a:pPr>
            <a:endParaRPr lang="ru-RU" dirty="0" smtClean="0">
              <a:latin typeface="Monotype Corsiva" pitchFamily="66" charset="0"/>
            </a:endParaRPr>
          </a:p>
          <a:p>
            <a:pPr algn="just">
              <a:buNone/>
            </a:pPr>
            <a:endParaRPr lang="ru-RU" dirty="0" smtClean="0">
              <a:latin typeface="Monotype Corsiva" pitchFamily="66" charset="0"/>
            </a:endParaRPr>
          </a:p>
          <a:p>
            <a:pPr algn="just">
              <a:buNone/>
            </a:pPr>
            <a:endParaRPr lang="ru-RU" dirty="0" smtClean="0">
              <a:latin typeface="Monotype Corsiva" pitchFamily="66" charset="0"/>
            </a:endParaRPr>
          </a:p>
        </p:txBody>
      </p:sp>
      <p:pic>
        <p:nvPicPr>
          <p:cNvPr id="3074" name="Picture 2" descr="F:\4.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64273" y="1787334"/>
            <a:ext cx="3002507" cy="4217680"/>
          </a:xfrm>
          <a:prstGeom prst="rect">
            <a:avLst/>
          </a:prstGeom>
          <a:noFill/>
        </p:spPr>
      </p:pic>
      <p:sp>
        <p:nvSpPr>
          <p:cNvPr id="3075" name="Rectangle 3"/>
          <p:cNvSpPr>
            <a:spLocks noChangeArrowheads="1"/>
          </p:cNvSpPr>
          <p:nvPr/>
        </p:nvSpPr>
        <p:spPr bwMode="auto">
          <a:xfrm>
            <a:off x="8215952" y="0"/>
            <a:ext cx="397604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B050"/>
                </a:solidFill>
                <a:effectLst/>
                <a:latin typeface="Monotype Corsiva" pitchFamily="66" charset="0"/>
                <a:cs typeface="Arial" pitchFamily="34" charset="0"/>
              </a:rPr>
              <a:t>Охрана природы равноценна охране Родины.</a:t>
            </a:r>
          </a:p>
          <a:p>
            <a:pPr marL="457200" marR="0" lvl="1" indent="0" algn="r" defTabSz="914400" rtl="0" eaLnBrk="1" fontAlgn="base" latinLnBrk="0" hangingPunct="1">
              <a:lnSpc>
                <a:spcPct val="100000"/>
              </a:lnSpc>
              <a:spcBef>
                <a:spcPct val="0"/>
              </a:spcBef>
              <a:spcAft>
                <a:spcPct val="0"/>
              </a:spcAft>
              <a:buClrTx/>
              <a:buSzTx/>
              <a:buFontTx/>
              <a:buNone/>
              <a:tabLst/>
            </a:pPr>
            <a:r>
              <a:rPr lang="ru-RU" sz="2400" b="1" dirty="0" smtClean="0">
                <a:solidFill>
                  <a:srgbClr val="00B050"/>
                </a:solidFill>
                <a:latin typeface="Monotype Corsiva" pitchFamily="66" charset="0"/>
                <a:cs typeface="Arial" pitchFamily="34" charset="0"/>
              </a:rPr>
              <a:t>М. Пришвин</a:t>
            </a:r>
            <a:endParaRPr kumimoji="0" lang="ru-RU" sz="2400" b="0" i="0" u="none" strike="noStrike" cap="none" normalizeH="0" baseline="0" dirty="0" smtClean="0">
              <a:ln>
                <a:noFill/>
              </a:ln>
              <a:solidFill>
                <a:srgbClr val="00B050"/>
              </a:solidFill>
              <a:effectLst/>
              <a:latin typeface="Monotype Corsiva"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latin typeface="Monotype Corsiva" pitchFamily="66" charset="0"/>
              </a:rPr>
              <a:t>	Эльдаров, М. М. Уникальные памятники природы Дагестана.- Махачкала: Дагестанское книжное издательство, 1978. - 80 с.</a:t>
            </a:r>
            <a:endParaRPr lang="ru-RU" sz="2800" b="1" dirty="0">
              <a:latin typeface="Monotype Corsiva" pitchFamily="66" charset="0"/>
            </a:endParaRPr>
          </a:p>
        </p:txBody>
      </p:sp>
      <p:sp>
        <p:nvSpPr>
          <p:cNvPr id="3" name="Содержимое 2"/>
          <p:cNvSpPr>
            <a:spLocks noGrp="1"/>
          </p:cNvSpPr>
          <p:nvPr>
            <p:ph idx="1"/>
          </p:nvPr>
        </p:nvSpPr>
        <p:spPr>
          <a:xfrm>
            <a:off x="4433777" y="1594883"/>
            <a:ext cx="6417103" cy="4837814"/>
          </a:xfrm>
        </p:spPr>
        <p:txBody>
          <a:bodyPr>
            <a:normAutofit/>
          </a:bodyPr>
          <a:lstStyle/>
          <a:p>
            <a:pPr lvl="1" algn="just">
              <a:lnSpc>
                <a:spcPct val="100000"/>
              </a:lnSpc>
              <a:spcBef>
                <a:spcPts val="0"/>
              </a:spcBef>
              <a:buNone/>
            </a:pPr>
            <a:r>
              <a:rPr lang="ru-RU" sz="2100" dirty="0" smtClean="0">
                <a:latin typeface="Monotype Corsiva" pitchFamily="66" charset="0"/>
              </a:rPr>
              <a:t>		</a:t>
            </a:r>
            <a:r>
              <a:rPr lang="ru-RU" sz="2300" spc="-150" dirty="0" smtClean="0">
                <a:latin typeface="Monotype Corsiva" pitchFamily="66" charset="0"/>
              </a:rPr>
              <a:t>В книге дается описание уникальной природы одного из интереснейших уголков нашей страны – Дагестана. </a:t>
            </a:r>
          </a:p>
          <a:p>
            <a:pPr lvl="1" algn="just">
              <a:lnSpc>
                <a:spcPct val="100000"/>
              </a:lnSpc>
              <a:spcBef>
                <a:spcPts val="0"/>
              </a:spcBef>
              <a:buNone/>
            </a:pPr>
            <a:r>
              <a:rPr lang="ru-RU" sz="2300" spc="-150" dirty="0" smtClean="0">
                <a:latin typeface="Monotype Corsiva" pitchFamily="66" charset="0"/>
              </a:rPr>
              <a:t>		Здесь на сравнительно небольшой территории можно встретить самые разнообразные и неповторимые уголки природы. Книга в основном предназначена для тех, кто  путешествует по туристическим путевкам в Дагестане, любителям походов по горам и долинам родного края. Книга является пособием по приобретению знаний о памятниках природы Дагестана. </a:t>
            </a:r>
          </a:p>
          <a:p>
            <a:pPr lvl="1" algn="just">
              <a:lnSpc>
                <a:spcPct val="100000"/>
              </a:lnSpc>
              <a:spcBef>
                <a:spcPts val="0"/>
              </a:spcBef>
              <a:buNone/>
            </a:pPr>
            <a:r>
              <a:rPr lang="ru-RU" sz="2300" spc="-150" dirty="0" smtClean="0">
                <a:latin typeface="Monotype Corsiva" pitchFamily="66" charset="0"/>
              </a:rPr>
              <a:t>		Автор стремился подробнее рассказать об особенностях отдельных памятников природы республики.</a:t>
            </a:r>
          </a:p>
          <a:p>
            <a:pPr lvl="1" algn="just">
              <a:lnSpc>
                <a:spcPct val="100000"/>
              </a:lnSpc>
              <a:spcBef>
                <a:spcPts val="0"/>
              </a:spcBef>
              <a:buNone/>
            </a:pPr>
            <a:r>
              <a:rPr lang="ru-RU" sz="2300" spc="-150" dirty="0" smtClean="0">
                <a:latin typeface="Monotype Corsiva" pitchFamily="66" charset="0"/>
              </a:rPr>
              <a:t>		Книга иллюстрирована.</a:t>
            </a:r>
          </a:p>
          <a:p>
            <a:pPr lvl="1" algn="just">
              <a:buNone/>
            </a:pPr>
            <a:endParaRPr lang="ru-RU" sz="2100" dirty="0">
              <a:latin typeface="Monotype Corsiva" pitchFamily="66" charset="0"/>
            </a:endParaRPr>
          </a:p>
        </p:txBody>
      </p:sp>
      <p:pic>
        <p:nvPicPr>
          <p:cNvPr id="2050" name="Picture 2" descr="C:\Users\NB-04\Desktop\3.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65005" y="1690577"/>
            <a:ext cx="2966481" cy="3827721"/>
          </a:xfrm>
          <a:prstGeom prst="rect">
            <a:avLst/>
          </a:prstGeom>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1410" y="632616"/>
            <a:ext cx="7918818" cy="1233424"/>
          </a:xfrm>
        </p:spPr>
        <p:txBody>
          <a:bodyPr>
            <a:noAutofit/>
          </a:bodyPr>
          <a:lstStyle/>
          <a:p>
            <a:pPr lvl="0"/>
            <a:r>
              <a:rPr lang="ru-RU" sz="2800" b="1" dirty="0" smtClean="0">
                <a:latin typeface="Monotype Corsiva" pitchFamily="66" charset="0"/>
                <a:cs typeface="Times New Roman" pitchFamily="18" charset="0"/>
              </a:rPr>
              <a:t>	Эльдаров, М. М. Памятники природы Дагестана. – Махачкала: Дагестанское книжное издательство, 1991. – 136 с.</a:t>
            </a:r>
            <a:endParaRPr lang="ru-RU" sz="2800" b="1" dirty="0">
              <a:latin typeface="Monotype Corsiva" pitchFamily="66" charset="0"/>
              <a:cs typeface="Times New Roman" pitchFamily="18" charset="0"/>
            </a:endParaRPr>
          </a:p>
        </p:txBody>
      </p:sp>
      <p:sp>
        <p:nvSpPr>
          <p:cNvPr id="3" name="Содержимое 2"/>
          <p:cNvSpPr>
            <a:spLocks noGrp="1"/>
          </p:cNvSpPr>
          <p:nvPr>
            <p:ph idx="1"/>
          </p:nvPr>
        </p:nvSpPr>
        <p:spPr>
          <a:xfrm>
            <a:off x="4673406" y="1965846"/>
            <a:ext cx="6188148" cy="4127627"/>
          </a:xfrm>
        </p:spPr>
        <p:txBody>
          <a:bodyPr>
            <a:normAutofit fontScale="92500" lnSpcReduction="10000"/>
          </a:bodyPr>
          <a:lstStyle/>
          <a:p>
            <a:pPr>
              <a:buNone/>
            </a:pPr>
            <a:endParaRPr lang="ru-RU" dirty="0" smtClean="0">
              <a:latin typeface="Monotype Corsiva" pitchFamily="66" charset="0"/>
              <a:cs typeface="Times New Roman" pitchFamily="18" charset="0"/>
            </a:endParaRPr>
          </a:p>
          <a:p>
            <a:pPr algn="just" defTabSz="540000">
              <a:lnSpc>
                <a:spcPct val="110000"/>
              </a:lnSpc>
              <a:spcBef>
                <a:spcPts val="0"/>
              </a:spcBef>
              <a:buNone/>
            </a:pPr>
            <a:r>
              <a:rPr lang="ru-RU" dirty="0" smtClean="0">
                <a:latin typeface="Monotype Corsiva" pitchFamily="66" charset="0"/>
                <a:cs typeface="Times New Roman" pitchFamily="18" charset="0"/>
              </a:rPr>
              <a:t>		</a:t>
            </a:r>
            <a:r>
              <a:rPr lang="ru-RU" sz="2300" spc="-150" dirty="0" smtClean="0">
                <a:latin typeface="Monotype Corsiva" pitchFamily="66" charset="0"/>
                <a:cs typeface="Times New Roman" pitchFamily="18" charset="0"/>
              </a:rPr>
              <a:t>На территории Дагестана есть самые разнообразные и неповторимые уголки природы: от лиановых лесов с вечно зеленой растительностью   (в дельте Самура)  до суровых горных вершин. Часами можно любоваться глубочайшими каньонами Сулака и его притоков, уникальными барханами, изумительными по красоте высокогорными озерами и водопадами, сложными по строению горными массивами, кажущимися фантастическими вершинами и скалами.</a:t>
            </a:r>
          </a:p>
          <a:p>
            <a:pPr algn="just" defTabSz="540000">
              <a:lnSpc>
                <a:spcPct val="110000"/>
              </a:lnSpc>
              <a:spcBef>
                <a:spcPts val="0"/>
              </a:spcBef>
              <a:buNone/>
            </a:pPr>
            <a:r>
              <a:rPr lang="ru-RU" sz="2300" spc="-150" dirty="0" smtClean="0">
                <a:latin typeface="Monotype Corsiva" pitchFamily="66" charset="0"/>
                <a:cs typeface="Times New Roman" pitchFamily="18" charset="0"/>
              </a:rPr>
              <a:t>		Книга предназначена приезжающим в республику туристам, местным краеведам, всем тем, кто любит горный край и бережет его уникальные природные богатства.</a:t>
            </a:r>
            <a:endParaRPr lang="ru-RU" sz="2300" spc="-150" dirty="0">
              <a:latin typeface="Monotype Corsiva" pitchFamily="66" charset="0"/>
              <a:cs typeface="Times New Roman" pitchFamily="18" charset="0"/>
            </a:endParaRPr>
          </a:p>
        </p:txBody>
      </p:sp>
      <p:pic>
        <p:nvPicPr>
          <p:cNvPr id="1026" name="Picture 2" descr="C:\Users\NB-04\Desktop\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03289" y="1952925"/>
            <a:ext cx="2882348" cy="4204252"/>
          </a:xfrm>
          <a:prstGeom prst="rect">
            <a:avLst/>
          </a:prstGeom>
          <a:noFill/>
        </p:spPr>
      </p:pic>
      <p:sp>
        <p:nvSpPr>
          <p:cNvPr id="6" name="Rectangle 3"/>
          <p:cNvSpPr>
            <a:spLocks noChangeArrowheads="1"/>
          </p:cNvSpPr>
          <p:nvPr/>
        </p:nvSpPr>
        <p:spPr bwMode="auto">
          <a:xfrm>
            <a:off x="5927678" y="0"/>
            <a:ext cx="6264322"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r" defTabSz="914400" rtl="0" eaLnBrk="1" fontAlgn="base" latinLnBrk="0" hangingPunct="1">
              <a:lnSpc>
                <a:spcPct val="100000"/>
              </a:lnSpc>
              <a:spcBef>
                <a:spcPct val="0"/>
              </a:spcBef>
              <a:spcAft>
                <a:spcPct val="0"/>
              </a:spcAft>
              <a:buClrTx/>
              <a:buSzTx/>
              <a:buFontTx/>
              <a:buNone/>
              <a:tabLst/>
            </a:pPr>
            <a:r>
              <a:rPr lang="ru-RU" sz="2400" b="1" dirty="0" smtClean="0">
                <a:solidFill>
                  <a:srgbClr val="008000"/>
                </a:solidFill>
                <a:latin typeface="Monotype Corsiva" pitchFamily="66" charset="0"/>
                <a:cs typeface="Arial" pitchFamily="34" charset="0"/>
              </a:rPr>
              <a:t>Чтобы себя и мир спасти,</a:t>
            </a:r>
          </a:p>
          <a:p>
            <a:pPr marL="457200" marR="0" lvl="1" indent="0" algn="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8000"/>
                </a:solidFill>
                <a:effectLst/>
                <a:latin typeface="Monotype Corsiva" pitchFamily="66" charset="0"/>
                <a:cs typeface="Arial" pitchFamily="34" charset="0"/>
              </a:rPr>
              <a:t>Нам</a:t>
            </a:r>
            <a:r>
              <a:rPr kumimoji="0" lang="ru-RU" sz="2400" b="1" i="0" u="none" strike="noStrike" cap="none" normalizeH="0" dirty="0" smtClean="0">
                <a:ln>
                  <a:noFill/>
                </a:ln>
                <a:solidFill>
                  <a:srgbClr val="008000"/>
                </a:solidFill>
                <a:effectLst/>
                <a:latin typeface="Monotype Corsiva" pitchFamily="66" charset="0"/>
                <a:cs typeface="Arial" pitchFamily="34" charset="0"/>
              </a:rPr>
              <a:t> нужно, не теряя годы,</a:t>
            </a:r>
          </a:p>
          <a:p>
            <a:pPr marL="457200" marR="0" lvl="1" indent="0" algn="r" defTabSz="914400" rtl="0" eaLnBrk="1" fontAlgn="base" latinLnBrk="0" hangingPunct="1">
              <a:lnSpc>
                <a:spcPct val="100000"/>
              </a:lnSpc>
              <a:spcBef>
                <a:spcPct val="0"/>
              </a:spcBef>
              <a:spcAft>
                <a:spcPct val="0"/>
              </a:spcAft>
              <a:buClrTx/>
              <a:buSzTx/>
              <a:buFontTx/>
              <a:buNone/>
              <a:tabLst/>
            </a:pPr>
            <a:r>
              <a:rPr lang="ru-RU" sz="2400" b="1" baseline="0" dirty="0" smtClean="0">
                <a:solidFill>
                  <a:srgbClr val="008000"/>
                </a:solidFill>
                <a:latin typeface="Monotype Corsiva" pitchFamily="66" charset="0"/>
                <a:cs typeface="Arial" pitchFamily="34" charset="0"/>
              </a:rPr>
              <a:t>Забыть</a:t>
            </a:r>
            <a:r>
              <a:rPr lang="ru-RU" sz="2400" b="1" dirty="0" smtClean="0">
                <a:solidFill>
                  <a:srgbClr val="008000"/>
                </a:solidFill>
                <a:latin typeface="Monotype Corsiva" pitchFamily="66" charset="0"/>
                <a:cs typeface="Arial" pitchFamily="34" charset="0"/>
              </a:rPr>
              <a:t> все культы</a:t>
            </a:r>
          </a:p>
          <a:p>
            <a:pPr marL="457200" marR="0" lvl="1" indent="0" algn="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8000"/>
                </a:solidFill>
                <a:effectLst/>
                <a:latin typeface="Monotype Corsiva" pitchFamily="66" charset="0"/>
                <a:cs typeface="Arial" pitchFamily="34" charset="0"/>
              </a:rPr>
              <a:t>и</a:t>
            </a:r>
            <a:r>
              <a:rPr kumimoji="0" lang="ru-RU" sz="2400" b="1" i="0" u="none" strike="noStrike" cap="none" normalizeH="0" dirty="0" smtClean="0">
                <a:ln>
                  <a:noFill/>
                </a:ln>
                <a:solidFill>
                  <a:srgbClr val="008000"/>
                </a:solidFill>
                <a:effectLst/>
                <a:latin typeface="Monotype Corsiva" pitchFamily="66" charset="0"/>
                <a:cs typeface="Arial" pitchFamily="34" charset="0"/>
              </a:rPr>
              <a:t> ввести культ природы</a:t>
            </a:r>
            <a:r>
              <a:rPr kumimoji="0" lang="ru-RU" sz="2400" b="1" i="0" u="none" strike="noStrike" cap="none" normalizeH="0" baseline="0" dirty="0" smtClean="0">
                <a:ln>
                  <a:noFill/>
                </a:ln>
                <a:solidFill>
                  <a:srgbClr val="008000"/>
                </a:solidFill>
                <a:effectLst/>
                <a:latin typeface="Monotype Corsiva" pitchFamily="66" charset="0"/>
                <a:cs typeface="Arial" pitchFamily="34" charset="0"/>
              </a:rPr>
              <a:t>.</a:t>
            </a:r>
          </a:p>
          <a:p>
            <a:pPr marL="457200" marR="0" lvl="1" indent="0" algn="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8000"/>
                </a:solidFill>
                <a:effectLst/>
                <a:latin typeface="Monotype Corsiva" pitchFamily="66" charset="0"/>
                <a:cs typeface="Arial" pitchFamily="34" charset="0"/>
              </a:rPr>
              <a:t>В.</a:t>
            </a:r>
            <a:r>
              <a:rPr kumimoji="0" lang="ru-RU" sz="2400" b="1" i="0" u="none" strike="noStrike" cap="none" normalizeH="0" dirty="0" smtClean="0">
                <a:ln>
                  <a:noFill/>
                </a:ln>
                <a:solidFill>
                  <a:srgbClr val="008000"/>
                </a:solidFill>
                <a:effectLst/>
                <a:latin typeface="Monotype Corsiva" pitchFamily="66" charset="0"/>
                <a:cs typeface="Arial" pitchFamily="34" charset="0"/>
              </a:rPr>
              <a:t> Федоров</a:t>
            </a:r>
            <a:endParaRPr kumimoji="0" lang="ru-RU" sz="2400" b="0" i="0" u="none" strike="noStrike" cap="none" normalizeH="0" baseline="0" dirty="0" smtClean="0">
              <a:ln>
                <a:noFill/>
              </a:ln>
              <a:solidFill>
                <a:schemeClr val="tx1"/>
              </a:solidFill>
              <a:effectLst/>
              <a:latin typeface="Monotype Corsiva"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f02895253">
  <a:themeElements>
    <a:clrScheme name="Banded_Design_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абочий">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a:gsLst>
            <a:gs pos="0">
              <a:schemeClr val="phClr">
                <a:lumMod val="0"/>
                <a:lumOff val="100000"/>
              </a:schemeClr>
            </a:gs>
            <a:gs pos="72000">
              <a:schemeClr val="phClr"/>
            </a:gs>
            <a:gs pos="100000">
              <a:schemeClr val="phClr">
                <a:lumMod val="90000"/>
              </a:schemeClr>
            </a:gs>
          </a:gsLst>
          <a:lin ang="5400000" scaled="1"/>
        </a:gradFill>
        <a:gradFill flip="none" rotWithShape="1">
          <a:gsLst>
            <a:gs pos="32000">
              <a:schemeClr val="phClr"/>
            </a:gs>
            <a:gs pos="100000">
              <a:schemeClr val="phClr">
                <a:lumMod val="75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Рабочий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абочий">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Рабочий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абочий">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9d035d7d-02e5-4a00-8b62-9a556aabc7b5">This template uses a wide or narrow band in dark blue to accent the title  and content slides. Use the mountain sunrise photo on the title slide, or replace it with one of your own. This presentation includes a sample list, chart, table, SmartArt, and other layouts. Choose the ones you want, and customize them to suit your needs. This template is in widescreen (16X9) format.
</APDescription>
    <AssetExpire xmlns="9d035d7d-02e5-4a00-8b62-9a556aabc7b5">2029-01-01T08:00:00+00:00</AssetExpire>
    <CampaignTagsTaxHTField0 xmlns="9d035d7d-02e5-4a00-8b62-9a556aabc7b5">
      <Terms xmlns="http://schemas.microsoft.com/office/infopath/2007/PartnerControls"/>
    </CampaignTagsTaxHTField0>
    <IntlLangReviewDate xmlns="9d035d7d-02e5-4a00-8b62-9a556aabc7b5" xsi:nil="true"/>
    <TPFriendlyName xmlns="9d035d7d-02e5-4a00-8b62-9a556aabc7b5" xsi:nil="true"/>
    <IntlLangReview xmlns="9d035d7d-02e5-4a00-8b62-9a556aabc7b5">false</IntlLangReview>
    <LocLastLocAttemptVersionLookup xmlns="9d035d7d-02e5-4a00-8b62-9a556aabc7b5">835474</LocLastLocAttemptVersionLookup>
    <PolicheckWords xmlns="9d035d7d-02e5-4a00-8b62-9a556aabc7b5" xsi:nil="true"/>
    <SubmitterId xmlns="9d035d7d-02e5-4a00-8b62-9a556aabc7b5" xsi:nil="true"/>
    <AcquiredFrom xmlns="9d035d7d-02e5-4a00-8b62-9a556aabc7b5">Internal MS</AcquiredFrom>
    <EditorialStatus xmlns="9d035d7d-02e5-4a00-8b62-9a556aabc7b5">Complete</EditorialStatus>
    <Markets xmlns="9d035d7d-02e5-4a00-8b62-9a556aabc7b5"/>
    <OriginAsset xmlns="9d035d7d-02e5-4a00-8b62-9a556aabc7b5" xsi:nil="true"/>
    <AssetStart xmlns="9d035d7d-02e5-4a00-8b62-9a556aabc7b5">2012-05-11T02:03:00+00:00</AssetStart>
    <FriendlyTitle xmlns="9d035d7d-02e5-4a00-8b62-9a556aabc7b5" xsi:nil="true"/>
    <MarketSpecific xmlns="9d035d7d-02e5-4a00-8b62-9a556aabc7b5">false</MarketSpecific>
    <TPNamespace xmlns="9d035d7d-02e5-4a00-8b62-9a556aabc7b5" xsi:nil="true"/>
    <PublishStatusLookup xmlns="9d035d7d-02e5-4a00-8b62-9a556aabc7b5">
      <Value>437455</Value>
    </PublishStatusLookup>
    <APAuthor xmlns="9d035d7d-02e5-4a00-8b62-9a556aabc7b5">
      <UserInfo>
        <DisplayName>REDMOND\v-vaddu</DisplayName>
        <AccountId>2567</AccountId>
        <AccountType/>
      </UserInfo>
    </APAuthor>
    <TPCommandLine xmlns="9d035d7d-02e5-4a00-8b62-9a556aabc7b5" xsi:nil="true"/>
    <IntlLangReviewer xmlns="9d035d7d-02e5-4a00-8b62-9a556aabc7b5" xsi:nil="true"/>
    <OpenTemplate xmlns="9d035d7d-02e5-4a00-8b62-9a556aabc7b5">true</OpenTemplate>
    <CSXSubmissionDate xmlns="9d035d7d-02e5-4a00-8b62-9a556aabc7b5" xsi:nil="true"/>
    <TaxCatchAll xmlns="9d035d7d-02e5-4a00-8b62-9a556aabc7b5"/>
    <Manager xmlns="9d035d7d-02e5-4a00-8b62-9a556aabc7b5" xsi:nil="true"/>
    <NumericId xmlns="9d035d7d-02e5-4a00-8b62-9a556aabc7b5" xsi:nil="true"/>
    <ParentAssetId xmlns="9d035d7d-02e5-4a00-8b62-9a556aabc7b5" xsi:nil="true"/>
    <OriginalSourceMarket xmlns="9d035d7d-02e5-4a00-8b62-9a556aabc7b5">english</OriginalSourceMarket>
    <ApprovalStatus xmlns="9d035d7d-02e5-4a00-8b62-9a556aabc7b5">InProgress</ApprovalStatus>
    <TPComponent xmlns="9d035d7d-02e5-4a00-8b62-9a556aabc7b5" xsi:nil="true"/>
    <EditorialTags xmlns="9d035d7d-02e5-4a00-8b62-9a556aabc7b5" xsi:nil="true"/>
    <TPExecutable xmlns="9d035d7d-02e5-4a00-8b62-9a556aabc7b5" xsi:nil="true"/>
    <TPLaunchHelpLink xmlns="9d035d7d-02e5-4a00-8b62-9a556aabc7b5" xsi:nil="true"/>
    <LocComments xmlns="9d035d7d-02e5-4a00-8b62-9a556aabc7b5" xsi:nil="true"/>
    <LocRecommendedHandoff xmlns="9d035d7d-02e5-4a00-8b62-9a556aabc7b5" xsi:nil="true"/>
    <SourceTitle xmlns="9d035d7d-02e5-4a00-8b62-9a556aabc7b5" xsi:nil="true"/>
    <CSXUpdate xmlns="9d035d7d-02e5-4a00-8b62-9a556aabc7b5">false</CSXUpdate>
    <IntlLocPriority xmlns="9d035d7d-02e5-4a00-8b62-9a556aabc7b5" xsi:nil="true"/>
    <UAProjectedTotalWords xmlns="9d035d7d-02e5-4a00-8b62-9a556aabc7b5" xsi:nil="true"/>
    <AssetType xmlns="9d035d7d-02e5-4a00-8b62-9a556aabc7b5">TP</AssetType>
    <MachineTranslated xmlns="9d035d7d-02e5-4a00-8b62-9a556aabc7b5">false</MachineTranslated>
    <OutputCachingOn xmlns="9d035d7d-02e5-4a00-8b62-9a556aabc7b5">false</OutputCachingOn>
    <TemplateStatus xmlns="9d035d7d-02e5-4a00-8b62-9a556aabc7b5">Complete</TemplateStatus>
    <IsSearchable xmlns="9d035d7d-02e5-4a00-8b62-9a556aabc7b5">true</IsSearchable>
    <ContentItem xmlns="9d035d7d-02e5-4a00-8b62-9a556aabc7b5" xsi:nil="true"/>
    <HandoffToMSDN xmlns="9d035d7d-02e5-4a00-8b62-9a556aabc7b5" xsi:nil="true"/>
    <ShowIn xmlns="9d035d7d-02e5-4a00-8b62-9a556aabc7b5">Show everywhere</ShowIn>
    <ThumbnailAssetId xmlns="9d035d7d-02e5-4a00-8b62-9a556aabc7b5" xsi:nil="true"/>
    <UALocComments xmlns="9d035d7d-02e5-4a00-8b62-9a556aabc7b5" xsi:nil="true"/>
    <UALocRecommendation xmlns="9d035d7d-02e5-4a00-8b62-9a556aabc7b5">Localize</UALocRecommendation>
    <LastModifiedDateTime xmlns="9d035d7d-02e5-4a00-8b62-9a556aabc7b5" xsi:nil="true"/>
    <LegacyData xmlns="9d035d7d-02e5-4a00-8b62-9a556aabc7b5" xsi:nil="true"/>
    <LocManualTestRequired xmlns="9d035d7d-02e5-4a00-8b62-9a556aabc7b5">false</LocManualTestRequired>
    <ClipArtFilename xmlns="9d035d7d-02e5-4a00-8b62-9a556aabc7b5" xsi:nil="true"/>
    <TPApplication xmlns="9d035d7d-02e5-4a00-8b62-9a556aabc7b5" xsi:nil="true"/>
    <CSXHash xmlns="9d035d7d-02e5-4a00-8b62-9a556aabc7b5" xsi:nil="true"/>
    <DirectSourceMarket xmlns="9d035d7d-02e5-4a00-8b62-9a556aabc7b5">english</DirectSourceMarket>
    <PrimaryImageGen xmlns="9d035d7d-02e5-4a00-8b62-9a556aabc7b5">true</PrimaryImageGen>
    <PlannedPubDate xmlns="9d035d7d-02e5-4a00-8b62-9a556aabc7b5" xsi:nil="true"/>
    <CSXSubmissionMarket xmlns="9d035d7d-02e5-4a00-8b62-9a556aabc7b5" xsi:nil="true"/>
    <Downloads xmlns="9d035d7d-02e5-4a00-8b62-9a556aabc7b5">0</Downloads>
    <ArtSampleDocs xmlns="9d035d7d-02e5-4a00-8b62-9a556aabc7b5" xsi:nil="true"/>
    <TrustLevel xmlns="9d035d7d-02e5-4a00-8b62-9a556aabc7b5">1 Microsoft Managed Content</TrustLevel>
    <BlockPublish xmlns="9d035d7d-02e5-4a00-8b62-9a556aabc7b5">false</BlockPublish>
    <TPLaunchHelpLinkType xmlns="9d035d7d-02e5-4a00-8b62-9a556aabc7b5">Template</TPLaunchHelpLinkType>
    <LocalizationTagsTaxHTField0 xmlns="9d035d7d-02e5-4a00-8b62-9a556aabc7b5">
      <Terms xmlns="http://schemas.microsoft.com/office/infopath/2007/PartnerControls"/>
    </LocalizationTagsTaxHTField0>
    <BusinessGroup xmlns="9d035d7d-02e5-4a00-8b62-9a556aabc7b5" xsi:nil="true"/>
    <Providers xmlns="9d035d7d-02e5-4a00-8b62-9a556aabc7b5" xsi:nil="true"/>
    <TemplateTemplateType xmlns="9d035d7d-02e5-4a00-8b62-9a556aabc7b5">PowerPoint Presentation Template</TemplateTemplateType>
    <TimesCloned xmlns="9d035d7d-02e5-4a00-8b62-9a556aabc7b5" xsi:nil="true"/>
    <TPAppVersion xmlns="9d035d7d-02e5-4a00-8b62-9a556aabc7b5" xsi:nil="true"/>
    <VoteCount xmlns="9d035d7d-02e5-4a00-8b62-9a556aabc7b5" xsi:nil="true"/>
    <AverageRating xmlns="9d035d7d-02e5-4a00-8b62-9a556aabc7b5" xsi:nil="true"/>
    <FeatureTagsTaxHTField0 xmlns="9d035d7d-02e5-4a00-8b62-9a556aabc7b5">
      <Terms xmlns="http://schemas.microsoft.com/office/infopath/2007/PartnerControls"/>
    </FeatureTagsTaxHTField0>
    <Provider xmlns="9d035d7d-02e5-4a00-8b62-9a556aabc7b5" xsi:nil="true"/>
    <UACurrentWords xmlns="9d035d7d-02e5-4a00-8b62-9a556aabc7b5" xsi:nil="true"/>
    <AssetId xmlns="9d035d7d-02e5-4a00-8b62-9a556aabc7b5">TP102895237</AssetId>
    <TPClientViewer xmlns="9d035d7d-02e5-4a00-8b62-9a556aabc7b5" xsi:nil="true"/>
    <DSATActionTaken xmlns="9d035d7d-02e5-4a00-8b62-9a556aabc7b5" xsi:nil="true"/>
    <APEditor xmlns="9d035d7d-02e5-4a00-8b62-9a556aabc7b5">
      <UserInfo>
        <DisplayName/>
        <AccountId xsi:nil="true"/>
        <AccountType/>
      </UserInfo>
    </APEditor>
    <TPInstallLocation xmlns="9d035d7d-02e5-4a00-8b62-9a556aabc7b5" xsi:nil="true"/>
    <OOCacheId xmlns="9d035d7d-02e5-4a00-8b62-9a556aabc7b5" xsi:nil="true"/>
    <IsDeleted xmlns="9d035d7d-02e5-4a00-8b62-9a556aabc7b5">false</IsDeleted>
    <PublishTargets xmlns="9d035d7d-02e5-4a00-8b62-9a556aabc7b5">OfficeOnlineVNext</PublishTargets>
    <ApprovalLog xmlns="9d035d7d-02e5-4a00-8b62-9a556aabc7b5" xsi:nil="true"/>
    <BugNumber xmlns="9d035d7d-02e5-4a00-8b62-9a556aabc7b5" xsi:nil="true"/>
    <CrawlForDependencies xmlns="9d035d7d-02e5-4a00-8b62-9a556aabc7b5">false</CrawlForDependencies>
    <InternalTagsTaxHTField0 xmlns="9d035d7d-02e5-4a00-8b62-9a556aabc7b5">
      <Terms xmlns="http://schemas.microsoft.com/office/infopath/2007/PartnerControls"/>
    </InternalTagsTaxHTField0>
    <LastHandOff xmlns="9d035d7d-02e5-4a00-8b62-9a556aabc7b5" xsi:nil="true"/>
    <Milestone xmlns="9d035d7d-02e5-4a00-8b62-9a556aabc7b5" xsi:nil="true"/>
    <OriginalRelease xmlns="9d035d7d-02e5-4a00-8b62-9a556aabc7b5">15</OriginalRelease>
    <RecommendationsModifier xmlns="9d035d7d-02e5-4a00-8b62-9a556aabc7b5" xsi:nil="true"/>
    <ScenarioTagsTaxHTField0 xmlns="9d035d7d-02e5-4a00-8b62-9a556aabc7b5">
      <Terms xmlns="http://schemas.microsoft.com/office/infopath/2007/PartnerControls"/>
    </ScenarioTagsTaxHTField0>
    <UANotes xmlns="9d035d7d-02e5-4a00-8b62-9a556aabc7b5" xsi:nil="true"/>
    <LocMarketGroupTiers2 xmlns="9d035d7d-02e5-4a00-8b62-9a556aabc7b5" xsi:nil="true"/>
    <Component xmlns="91e8d559-4d54-460d-ba58-5d5027f88b4d" xsi:nil="true"/>
    <Description0 xmlns="91e8d559-4d54-460d-ba58-5d5027f88b4d"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BB2780C3CC07BD4BAA623FF9571645580400D1570604EA743043A2641365C0E91715" ma:contentTypeVersion="55" ma:contentTypeDescription="Create a new document." ma:contentTypeScope="" ma:versionID="2c496a0f341a72d7e8cbd42eb499a6d4">
  <xsd:schema xmlns:xsd="http://www.w3.org/2001/XMLSchema" xmlns:xs="http://www.w3.org/2001/XMLSchema" xmlns:p="http://schemas.microsoft.com/office/2006/metadata/properties" xmlns:ns2="9d035d7d-02e5-4a00-8b62-9a556aabc7b5" xmlns:ns3="91e8d559-4d54-460d-ba58-5d5027f88b4d" targetNamespace="http://schemas.microsoft.com/office/2006/metadata/properties" ma:root="true" ma:fieldsID="2bcea688bd265da693c2f253e50f4ab0" ns2:_="" ns3:_="">
    <xsd:import namespace="9d035d7d-02e5-4a00-8b62-9a556aabc7b5"/>
    <xsd:import namespace="91e8d559-4d54-460d-ba58-5d5027f88b4d"/>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element ref="ns3:Description0" minOccurs="0"/>
                <xsd:element ref="ns3:Compon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035d7d-02e5-4a00-8b62-9a556aabc7b5"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dc117081-80f4-4e10-b46d-e6dc6854316c}"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41FC7ADF-4C62-4413-95B2-CDE72C4AD396}" ma:internalName="CSXSubmissionMarket" ma:readOnly="false" ma:showField="MarketName" ma:web="9d035d7d-02e5-4a00-8b62-9a556aabc7b5">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e663266-dbf1-446f-b076-28feab654dae}"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CD722278-12DA-4BA9-B56C-2624CA46C480}" ma:internalName="InProjectListLookup" ma:readOnly="true" ma:showField="InProjectList"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65226a81-6f17-445b-9321-8ea42e2eee04}"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CD722278-12DA-4BA9-B56C-2624CA46C480}" ma:internalName="LastCompleteVersionLookup" ma:readOnly="true" ma:showField="LastCompleteVersion"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CD722278-12DA-4BA9-B56C-2624CA46C480}" ma:internalName="LastPreviewErrorLookup" ma:readOnly="true" ma:showField="LastPreviewError"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CD722278-12DA-4BA9-B56C-2624CA46C480}" ma:internalName="LastPreviewResultLookup" ma:readOnly="true" ma:showField="LastPreviewResult"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CD722278-12DA-4BA9-B56C-2624CA46C480}" ma:internalName="LastPreviewAttemptDateLookup" ma:readOnly="true" ma:showField="LastPreviewAttemptDat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CD722278-12DA-4BA9-B56C-2624CA46C480}" ma:internalName="LastPreviewedByLookup" ma:readOnly="true" ma:showField="LastPreviewedBy"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CD722278-12DA-4BA9-B56C-2624CA46C480}" ma:internalName="LastPreviewTimeLookup" ma:readOnly="true" ma:showField="LastPreviewTim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CD722278-12DA-4BA9-B56C-2624CA46C480}" ma:internalName="LastPreviewVersionLookup" ma:readOnly="true" ma:showField="LastPreviewVersion"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CD722278-12DA-4BA9-B56C-2624CA46C480}" ma:internalName="LastPublishErrorLookup" ma:readOnly="true" ma:showField="LastPublishError"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CD722278-12DA-4BA9-B56C-2624CA46C480}" ma:internalName="LastPublishResultLookup" ma:readOnly="true" ma:showField="LastPublishResult"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CD722278-12DA-4BA9-B56C-2624CA46C480}" ma:internalName="LastPublishAttemptDateLookup" ma:readOnly="true" ma:showField="LastPublishAttemptDat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CD722278-12DA-4BA9-B56C-2624CA46C480}" ma:internalName="LastPublishedByLookup" ma:readOnly="true" ma:showField="LastPublishedBy"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CD722278-12DA-4BA9-B56C-2624CA46C480}" ma:internalName="LastPublishTimeLookup" ma:readOnly="true" ma:showField="LastPublishTim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CD722278-12DA-4BA9-B56C-2624CA46C480}" ma:internalName="LastPublishVersionLookup" ma:readOnly="true" ma:showField="LastPublishVersion"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116CC8E-FCD3-4331-849C-1BF4DB8052AE}" ma:internalName="LocLastLocAttemptVersionLookup" ma:readOnly="false" ma:showField="LastLocAttemptVersion" ma:web="9d035d7d-02e5-4a00-8b62-9a556aabc7b5">
      <xsd:simpleType>
        <xsd:restriction base="dms:Lookup"/>
      </xsd:simpleType>
    </xsd:element>
    <xsd:element name="LocLastLocAttemptVersionTypeLookup" ma:index="72" nillable="true" ma:displayName="Loc Last Loc Attempt Version Type" ma:default="" ma:list="{B116CC8E-FCD3-4331-849C-1BF4DB8052AE}" ma:internalName="LocLastLocAttemptVersionTypeLookup" ma:readOnly="true" ma:showField="LastLocAttemptVersionType" ma:web="9d035d7d-02e5-4a00-8b62-9a556aabc7b5">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116CC8E-FCD3-4331-849C-1BF4DB8052AE}" ma:internalName="LocNewPublishedVersionLookup" ma:readOnly="true" ma:showField="NewPublishedVersion" ma:web="9d035d7d-02e5-4a00-8b62-9a556aabc7b5">
      <xsd:simpleType>
        <xsd:restriction base="dms:Lookup"/>
      </xsd:simpleType>
    </xsd:element>
    <xsd:element name="LocOverallHandbackStatusLookup" ma:index="76" nillable="true" ma:displayName="Loc Overall Handback Status" ma:default="" ma:list="{B116CC8E-FCD3-4331-849C-1BF4DB8052AE}" ma:internalName="LocOverallHandbackStatusLookup" ma:readOnly="true" ma:showField="OverallHandbackStatus" ma:web="9d035d7d-02e5-4a00-8b62-9a556aabc7b5">
      <xsd:simpleType>
        <xsd:restriction base="dms:Lookup"/>
      </xsd:simpleType>
    </xsd:element>
    <xsd:element name="LocOverallLocStatusLookup" ma:index="77" nillable="true" ma:displayName="Loc Overall Localize Status" ma:default="" ma:list="{B116CC8E-FCD3-4331-849C-1BF4DB8052AE}" ma:internalName="LocOverallLocStatusLookup" ma:readOnly="true" ma:showField="OverallLocStatus" ma:web="9d035d7d-02e5-4a00-8b62-9a556aabc7b5">
      <xsd:simpleType>
        <xsd:restriction base="dms:Lookup"/>
      </xsd:simpleType>
    </xsd:element>
    <xsd:element name="LocOverallPreviewStatusLookup" ma:index="78" nillable="true" ma:displayName="Loc Overall Preview Status" ma:default="" ma:list="{B116CC8E-FCD3-4331-849C-1BF4DB8052AE}" ma:internalName="LocOverallPreviewStatusLookup" ma:readOnly="true" ma:showField="OverallPreviewStatus" ma:web="9d035d7d-02e5-4a00-8b62-9a556aabc7b5">
      <xsd:simpleType>
        <xsd:restriction base="dms:Lookup"/>
      </xsd:simpleType>
    </xsd:element>
    <xsd:element name="LocOverallPublishStatusLookup" ma:index="79" nillable="true" ma:displayName="Loc Overall Publish Status" ma:default="" ma:list="{B116CC8E-FCD3-4331-849C-1BF4DB8052AE}" ma:internalName="LocOverallPublishStatusLookup" ma:readOnly="true" ma:showField="OverallPublishStatus" ma:web="9d035d7d-02e5-4a00-8b62-9a556aabc7b5">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116CC8E-FCD3-4331-849C-1BF4DB8052AE}" ma:internalName="LocProcessedForHandoffsLookup" ma:readOnly="true" ma:showField="ProcessedForHandoffs" ma:web="9d035d7d-02e5-4a00-8b62-9a556aabc7b5">
      <xsd:simpleType>
        <xsd:restriction base="dms:Lookup"/>
      </xsd:simpleType>
    </xsd:element>
    <xsd:element name="LocProcessedForMarketsLookup" ma:index="82" nillable="true" ma:displayName="Loc Processed For Markets" ma:default="" ma:list="{B116CC8E-FCD3-4331-849C-1BF4DB8052AE}" ma:internalName="LocProcessedForMarketsLookup" ma:readOnly="true" ma:showField="ProcessedForMarkets" ma:web="9d035d7d-02e5-4a00-8b62-9a556aabc7b5">
      <xsd:simpleType>
        <xsd:restriction base="dms:Lookup"/>
      </xsd:simpleType>
    </xsd:element>
    <xsd:element name="LocPublishedDependentAssetsLookup" ma:index="83" nillable="true" ma:displayName="Loc Published Dependent Assets" ma:default="" ma:list="{B116CC8E-FCD3-4331-849C-1BF4DB8052AE}" ma:internalName="LocPublishedDependentAssetsLookup" ma:readOnly="true" ma:showField="PublishedDependentAssets" ma:web="9d035d7d-02e5-4a00-8b62-9a556aabc7b5">
      <xsd:simpleType>
        <xsd:restriction base="dms:Lookup"/>
      </xsd:simpleType>
    </xsd:element>
    <xsd:element name="LocPublishedLinkedAssetsLookup" ma:index="84" nillable="true" ma:displayName="Loc Published Linked Assets" ma:default="" ma:list="{B116CC8E-FCD3-4331-849C-1BF4DB8052AE}" ma:internalName="LocPublishedLinkedAssetsLookup" ma:readOnly="true" ma:showField="PublishedLinkedAssets" ma:web="9d035d7d-02e5-4a00-8b62-9a556aabc7b5">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c95181ba-569f-436f-adb3-78c3831fea54}"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41FC7ADF-4C62-4413-95B2-CDE72C4AD396}" ma:internalName="Markets" ma:readOnly="false" ma:showField="MarketNam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CD722278-12DA-4BA9-B56C-2624CA46C480}" ma:internalName="NumOfRatingsLookup" ma:readOnly="true" ma:showField="NumOfRatings"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CD722278-12DA-4BA9-B56C-2624CA46C480}" ma:internalName="PublishStatusLookup" ma:readOnly="false" ma:showField="PublishStatus"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a34c0026-7bf6-479c-b6e7-24710140ce31}"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0ef119a3-9350-4d50-81f0-e824a5745f43}" ma:internalName="TaxCatchAll" ma:showField="CatchAllData"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0ef119a3-9350-4d50-81f0-e824a5745f43}" ma:internalName="TaxCatchAllLabel" ma:readOnly="true" ma:showField="CatchAllDataLabel"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e8d559-4d54-460d-ba58-5d5027f88b4d" elementFormDefault="qualified">
    <xsd:import namespace="http://schemas.microsoft.com/office/2006/documentManagement/types"/>
    <xsd:import namespace="http://schemas.microsoft.com/office/infopath/2007/PartnerControls"/>
    <xsd:element name="Description0" ma:index="134" nillable="true" ma:displayName="Description" ma:internalName="Description0">
      <xsd:simpleType>
        <xsd:restriction base="dms:Note"/>
      </xsd:simpleType>
    </xsd:element>
    <xsd:element name="Component" ma:index="135" nillable="true" ma:displayName="Component" ma:internalName="Compone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7FFC76-5C38-4A27-BB7F-88232C223BCD}">
  <ds:schemaRefs>
    <ds:schemaRef ds:uri="http://schemas.microsoft.com/office/2006/metadata/properties"/>
    <ds:schemaRef ds:uri="http://schemas.microsoft.com/office/infopath/2007/PartnerControls"/>
    <ds:schemaRef ds:uri="9d035d7d-02e5-4a00-8b62-9a556aabc7b5"/>
    <ds:schemaRef ds:uri="91e8d559-4d54-460d-ba58-5d5027f88b4d"/>
  </ds:schemaRefs>
</ds:datastoreItem>
</file>

<file path=customXml/itemProps2.xml><?xml version="1.0" encoding="utf-8"?>
<ds:datastoreItem xmlns:ds="http://schemas.openxmlformats.org/officeDocument/2006/customXml" ds:itemID="{E4264BA5-BE9F-44D2-9B86-8E00ED566E23}">
  <ds:schemaRefs>
    <ds:schemaRef ds:uri="http://schemas.microsoft.com/sharepoint/v3/contenttype/forms"/>
  </ds:schemaRefs>
</ds:datastoreItem>
</file>

<file path=customXml/itemProps3.xml><?xml version="1.0" encoding="utf-8"?>
<ds:datastoreItem xmlns:ds="http://schemas.openxmlformats.org/officeDocument/2006/customXml" ds:itemID="{C40F2CF8-C43E-4D7D-B62B-B2D6FCD2B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035d7d-02e5-4a00-8b62-9a556aabc7b5"/>
    <ds:schemaRef ds:uri="91e8d559-4d54-460d-ba58-5d5027f88b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tf02895253</Template>
  <TotalTime>1955</TotalTime>
  <Words>864</Words>
  <Application>Microsoft Office PowerPoint</Application>
  <PresentationFormat>Произвольный</PresentationFormat>
  <Paragraphs>71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tf02895253</vt:lpstr>
      <vt:lpstr>Заповедники Дагестана</vt:lpstr>
      <vt:lpstr>Презентация PowerPoint</vt:lpstr>
      <vt:lpstr>КНИЖНЫЕ ИЗДАНИЯ</vt:lpstr>
      <vt:lpstr>КНИЖНЫЕ ИЗДАНИЯ</vt:lpstr>
      <vt:lpstr> Магомедов, И. Г. Заповедные уголки Дагестана / Ибрагимхалил Гитинович Магомедов. - Махачкала: Дагестанское книжное издательство, 2006. - 220 с. </vt:lpstr>
      <vt:lpstr> Сарыкумские барханы / сост. Г.С. Джамирзоев. - Махачкала : Издание заповедника «Дагестанский», 2013. - 64 с.</vt:lpstr>
      <vt:lpstr> Шахмарданов, З. А. Экология и охрана окружающей среды Дагестана. - Махачкала: Дагестанское книжное издательство, 2008. - 152 с.</vt:lpstr>
      <vt:lpstr> Эльдаров, М. М. Уникальные памятники природы Дагестана.- Махачкала: Дагестанское книжное издательство, 1978. - 80 с.</vt:lpstr>
      <vt:lpstr> Эльдаров, М. М. Памятники природы Дагестана. – Махачкала: Дагестанское книжное издательство, 1991. – 136 с.</vt:lpstr>
      <vt:lpstr> Яровенко, Ю. А. Уникальный мир флоры и фауны Дагестана / Ю. А. Яровенко, Р. А. Муртазалиев. – Махачкала: Издательский дом «Эпоха», 2009. – 280 с.: ил.</vt:lpstr>
      <vt:lpstr>Публикации в периодических изданиях и в коллективных сборниках:</vt:lpstr>
      <vt:lpstr>Публикации в периодических изданиях и в коллективных сборниках:</vt:lpstr>
      <vt:lpstr>Публикации в периодических изданиях и в коллективных сборниках:</vt:lpstr>
      <vt:lpstr>Информация  о дагестанских  заповедниках, природных памятниках и заказниках отражена  и на страницах многих других  книжных, газетных ,  журнальных  изданий, хранящихся в фонде  Отдела краеведческой и  национальной литературы Национальной библиотеки  РД   им. Р. Гамзатова. </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Макет заголовка</dc:title>
  <dc:creator>NB-04</dc:creator>
  <cp:lastModifiedBy>1</cp:lastModifiedBy>
  <cp:revision>187</cp:revision>
  <dcterms:created xsi:type="dcterms:W3CDTF">2017-05-02T11:49:30Z</dcterms:created>
  <dcterms:modified xsi:type="dcterms:W3CDTF">2017-05-22T08:24:56Z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0x010100BB2780C3CC07BD4BAA623FF9571645580400D1570604EA743043A2641365C0E91715</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